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6" r:id="rId1"/>
  </p:sldMasterIdLst>
  <p:notesMasterIdLst>
    <p:notesMasterId r:id="rId23"/>
  </p:notesMasterIdLst>
  <p:handoutMasterIdLst>
    <p:handoutMasterId r:id="rId24"/>
  </p:handoutMasterIdLst>
  <p:sldIdLst>
    <p:sldId id="712" r:id="rId2"/>
    <p:sldId id="711" r:id="rId3"/>
    <p:sldId id="710" r:id="rId4"/>
    <p:sldId id="709" r:id="rId5"/>
    <p:sldId id="708" r:id="rId6"/>
    <p:sldId id="692" r:id="rId7"/>
    <p:sldId id="693" r:id="rId8"/>
    <p:sldId id="694" r:id="rId9"/>
    <p:sldId id="695" r:id="rId10"/>
    <p:sldId id="696" r:id="rId11"/>
    <p:sldId id="697" r:id="rId12"/>
    <p:sldId id="698" r:id="rId13"/>
    <p:sldId id="699" r:id="rId14"/>
    <p:sldId id="700" r:id="rId15"/>
    <p:sldId id="701" r:id="rId16"/>
    <p:sldId id="702" r:id="rId17"/>
    <p:sldId id="707" r:id="rId18"/>
    <p:sldId id="703" r:id="rId19"/>
    <p:sldId id="704" r:id="rId20"/>
    <p:sldId id="705" r:id="rId21"/>
    <p:sldId id="70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 initials="T"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64" autoAdjust="0"/>
  </p:normalViewPr>
  <p:slideViewPr>
    <p:cSldViewPr>
      <p:cViewPr varScale="1">
        <p:scale>
          <a:sx n="67" d="100"/>
          <a:sy n="67" d="100"/>
        </p:scale>
        <p:origin x="86" y="58"/>
      </p:cViewPr>
      <p:guideLst>
        <p:guide orient="horz" pos="2160"/>
        <p:guide pos="2880"/>
      </p:guideLst>
    </p:cSldViewPr>
  </p:slideViewPr>
  <p:outlineViewPr>
    <p:cViewPr>
      <p:scale>
        <a:sx n="33" d="100"/>
        <a:sy n="33" d="100"/>
      </p:scale>
      <p:origin x="0" y="-7603"/>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2" d="100"/>
          <a:sy n="52" d="100"/>
        </p:scale>
        <p:origin x="18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BE07164-EB14-4D61-ACA3-0464AA4ADE27}" type="slidenum">
              <a:rPr lang="en-ZA"/>
              <a:pPr>
                <a:defRPr/>
              </a:pPr>
              <a:t>‹#›</a:t>
            </a:fld>
            <a:endParaRPr lang="en-Z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8400813-0705-483D-AF45-4FDCAE48F402}" type="datetimeFigureOut">
              <a:rPr lang="en-US"/>
              <a:pPr>
                <a:defRPr/>
              </a:pPr>
              <a:t>6/18/2018</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EABF58B-07C4-46B1-B1FE-AEAC4FA7684F}" type="slidenum">
              <a:rPr lang="en-ZA"/>
              <a:pPr>
                <a:defRPr/>
              </a:pPr>
              <a:t>‹#›</a:t>
            </a:fld>
            <a:endParaRPr lang="en-Z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1EABF58B-07C4-46B1-B1FE-AEAC4FA7684F}" type="slidenum">
              <a:rPr lang="en-ZA" smtClean="0"/>
              <a:pPr>
                <a:defRPr/>
              </a:pPr>
              <a:t>1</a:t>
            </a:fld>
            <a:endParaRPr lang="en-ZA"/>
          </a:p>
        </p:txBody>
      </p:sp>
    </p:spTree>
    <p:extLst>
      <p:ext uri="{BB962C8B-B14F-4D97-AF65-F5344CB8AC3E}">
        <p14:creationId xmlns:p14="http://schemas.microsoft.com/office/powerpoint/2010/main" val="1409912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Maar die heel grootste </a:t>
            </a:r>
            <a:r>
              <a:rPr lang="en-US" b="1"/>
              <a:t>KEUSE</a:t>
            </a:r>
            <a:r>
              <a:rPr lang="en-US"/>
              <a:t> wat ons het, is die keuse oor</a:t>
            </a:r>
            <a:r>
              <a:rPr lang="en-US" baseline="0"/>
              <a:t> hoe ons ons identiteit verstaan.</a:t>
            </a:r>
            <a:endParaRPr lang="en-ZA"/>
          </a:p>
        </p:txBody>
      </p:sp>
      <p:sp>
        <p:nvSpPr>
          <p:cNvPr id="4" name="Slide Number Placeholder 3"/>
          <p:cNvSpPr>
            <a:spLocks noGrp="1"/>
          </p:cNvSpPr>
          <p:nvPr>
            <p:ph type="sldNum" sz="quarter" idx="10"/>
          </p:nvPr>
        </p:nvSpPr>
        <p:spPr/>
        <p:txBody>
          <a:bodyPr/>
          <a:lstStyle/>
          <a:p>
            <a:pPr>
              <a:defRPr/>
            </a:pPr>
            <a:fld id="{1EABF58B-07C4-46B1-B1FE-AEAC4FA7684F}" type="slidenum">
              <a:rPr lang="en-ZA" smtClean="0"/>
              <a:pPr>
                <a:defRPr/>
              </a:pPr>
              <a:t>2</a:t>
            </a:fld>
            <a:endParaRPr lang="en-ZA"/>
          </a:p>
        </p:txBody>
      </p:sp>
    </p:spTree>
    <p:extLst>
      <p:ext uri="{BB962C8B-B14F-4D97-AF65-F5344CB8AC3E}">
        <p14:creationId xmlns:p14="http://schemas.microsoft.com/office/powerpoint/2010/main" val="1674876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Wanneer ons ons ware </a:t>
            </a:r>
            <a:r>
              <a:rPr lang="en-US" b="1"/>
              <a:t>identiteit</a:t>
            </a:r>
            <a:r>
              <a:rPr lang="en-US"/>
              <a:t> aanvaar, word ons ‘n “</a:t>
            </a:r>
            <a:r>
              <a:rPr lang="en-US" b="1"/>
              <a:t>trendsetter</a:t>
            </a:r>
            <a:r>
              <a:rPr lang="en-US"/>
              <a:t>”.</a:t>
            </a:r>
          </a:p>
          <a:p>
            <a:pPr marL="171450" indent="-171450">
              <a:buFont typeface="Arial" panose="020B0604020202020204" pitchFamily="34" charset="0"/>
              <a:buChar char="•"/>
            </a:pPr>
            <a:r>
              <a:rPr lang="en-US"/>
              <a:t>Dit beteken dat ons identiteit</a:t>
            </a:r>
            <a:r>
              <a:rPr lang="en-US" baseline="0"/>
              <a:t> nie deur ons kultuur (wat ek  doen, wat ek het, wat ander van my sê/dink) bepaal word nie,</a:t>
            </a:r>
            <a:br>
              <a:rPr lang="en-US" baseline="0"/>
            </a:br>
            <a:r>
              <a:rPr lang="en-US" baseline="0"/>
              <a:t>maar deur my ware identiteit in Christus – “I am the beloved”</a:t>
            </a:r>
          </a:p>
          <a:p>
            <a:pPr marL="171450" indent="-171450">
              <a:buFont typeface="Arial" panose="020B0604020202020204" pitchFamily="34" charset="0"/>
              <a:buChar char="•"/>
            </a:pPr>
            <a:r>
              <a:rPr lang="en-US" baseline="0"/>
              <a:t>Vanuit my ware identiteit is ek ‘n trendsetter wat ‘n kontra-kultuur begin om sodoende die heersende kultuur te verander. </a:t>
            </a:r>
          </a:p>
          <a:p>
            <a:pPr marL="171450" indent="-171450">
              <a:buFont typeface="Arial" panose="020B0604020202020204" pitchFamily="34" charset="0"/>
              <a:buChar char="•"/>
            </a:pPr>
            <a:r>
              <a:rPr lang="en-US" baseline="0"/>
              <a:t>Jesus is die beste voorbeeld hiervan.</a:t>
            </a:r>
          </a:p>
          <a:p>
            <a:pPr marL="171450" indent="-171450">
              <a:buFont typeface="Arial" panose="020B0604020202020204" pitchFamily="34" charset="0"/>
              <a:buChar char="•"/>
            </a:pPr>
            <a:r>
              <a:rPr lang="en-US" baseline="0"/>
              <a:t>Tommy se verhaal (video insetsel – John en sy ma).</a:t>
            </a:r>
          </a:p>
        </p:txBody>
      </p:sp>
      <p:sp>
        <p:nvSpPr>
          <p:cNvPr id="4" name="Slide Number Placeholder 3"/>
          <p:cNvSpPr>
            <a:spLocks noGrp="1"/>
          </p:cNvSpPr>
          <p:nvPr>
            <p:ph type="sldNum" sz="quarter" idx="10"/>
          </p:nvPr>
        </p:nvSpPr>
        <p:spPr/>
        <p:txBody>
          <a:bodyPr/>
          <a:lstStyle/>
          <a:p>
            <a:pPr>
              <a:defRPr/>
            </a:pPr>
            <a:fld id="{1EABF58B-07C4-46B1-B1FE-AEAC4FA7684F}" type="slidenum">
              <a:rPr lang="en-ZA" smtClean="0"/>
              <a:pPr>
                <a:defRPr/>
              </a:pPr>
              <a:t>3</a:t>
            </a:fld>
            <a:endParaRPr lang="en-ZA"/>
          </a:p>
        </p:txBody>
      </p:sp>
    </p:spTree>
    <p:extLst>
      <p:ext uri="{BB962C8B-B14F-4D97-AF65-F5344CB8AC3E}">
        <p14:creationId xmlns:p14="http://schemas.microsoft.com/office/powerpoint/2010/main" val="2536330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1EABF58B-07C4-46B1-B1FE-AEAC4FA7684F}" type="slidenum">
              <a:rPr lang="en-ZA" smtClean="0"/>
              <a:pPr>
                <a:defRPr/>
              </a:pPr>
              <a:t>4</a:t>
            </a:fld>
            <a:endParaRPr lang="en-ZA"/>
          </a:p>
        </p:txBody>
      </p:sp>
    </p:spTree>
    <p:extLst>
      <p:ext uri="{BB962C8B-B14F-4D97-AF65-F5344CB8AC3E}">
        <p14:creationId xmlns:p14="http://schemas.microsoft.com/office/powerpoint/2010/main" val="3074858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1EABF58B-07C4-46B1-B1FE-AEAC4FA7684F}" type="slidenum">
              <a:rPr lang="en-ZA" smtClean="0"/>
              <a:pPr>
                <a:defRPr/>
              </a:pPr>
              <a:t>6</a:t>
            </a:fld>
            <a:endParaRPr lang="en-ZA"/>
          </a:p>
        </p:txBody>
      </p:sp>
    </p:spTree>
    <p:extLst>
      <p:ext uri="{BB962C8B-B14F-4D97-AF65-F5344CB8AC3E}">
        <p14:creationId xmlns:p14="http://schemas.microsoft.com/office/powerpoint/2010/main" val="2359577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94"/>
          <p:cNvGrpSpPr>
            <a:grpSpLocks/>
          </p:cNvGrpSpPr>
          <p:nvPr/>
        </p:nvGrpSpPr>
        <p:grpSpPr bwMode="auto">
          <a:xfrm>
            <a:off x="0" y="-30163"/>
            <a:ext cx="9067800" cy="6889751"/>
            <a:chOff x="0" y="-30477"/>
            <a:chExt cx="9067800" cy="6889273"/>
          </a:xfrm>
        </p:grpSpPr>
        <p:cxnSp>
          <p:nvCxnSpPr>
            <p:cNvPr id="5" name="Straight Connector 4"/>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1905000"/>
            <a:ext cx="4953000" cy="3124200"/>
          </a:xfrm>
          <a:prstGeom prst="rect">
            <a:avLst/>
          </a:prstGeom>
          <a:gradFill flip="none" rotWithShape="1">
            <a:gsLst>
              <a:gs pos="0">
                <a:schemeClr val="accent1">
                  <a:lumMod val="50000"/>
                </a:schemeClr>
              </a:gs>
              <a:gs pos="40000">
                <a:schemeClr val="accent1">
                  <a:lumMod val="60000"/>
                  <a:lumOff val="40000"/>
                </a:schemeClr>
              </a:gs>
              <a:gs pos="100000">
                <a:schemeClr val="accent1">
                  <a:lumMod val="40000"/>
                  <a:lumOff val="60000"/>
                </a:schemeClr>
              </a:gs>
            </a:gsLst>
            <a:lin ang="16200000" scaled="1"/>
            <a:tileRect/>
          </a:gra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Tw Cen MT"/>
            </a:endParaRPr>
          </a:p>
        </p:txBody>
      </p:sp>
      <p:grpSp>
        <p:nvGrpSpPr>
          <p:cNvPr id="89" name="Group 93"/>
          <p:cNvGrpSpPr>
            <a:grpSpLocks/>
          </p:cNvGrpSpPr>
          <p:nvPr/>
        </p:nvGrpSpPr>
        <p:grpSpPr bwMode="auto">
          <a:xfrm>
            <a:off x="0" y="2057400"/>
            <a:ext cx="4802188" cy="2820988"/>
            <a:chOff x="0" y="2057400"/>
            <a:chExt cx="4801394" cy="2820988"/>
          </a:xfrm>
        </p:grpSpPr>
        <p:cxnSp>
          <p:nvCxnSpPr>
            <p:cNvPr id="90" name="Straight Connector 89"/>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3" name="Date Placeholder 3"/>
          <p:cNvSpPr>
            <a:spLocks noGrp="1"/>
          </p:cNvSpPr>
          <p:nvPr>
            <p:ph type="dt" sz="half" idx="10"/>
          </p:nvPr>
        </p:nvSpPr>
        <p:spPr/>
        <p:txBody>
          <a:bodyPr/>
          <a:lstStyle>
            <a:lvl1pPr>
              <a:defRPr/>
            </a:lvl1pPr>
          </a:lstStyle>
          <a:p>
            <a:pPr>
              <a:defRPr/>
            </a:pPr>
            <a:endParaRPr lang="en-GB"/>
          </a:p>
        </p:txBody>
      </p:sp>
      <p:sp>
        <p:nvSpPr>
          <p:cNvPr id="94" name="Footer Placeholder 4"/>
          <p:cNvSpPr>
            <a:spLocks noGrp="1"/>
          </p:cNvSpPr>
          <p:nvPr>
            <p:ph type="ftr" sz="quarter" idx="11"/>
          </p:nvPr>
        </p:nvSpPr>
        <p:spPr/>
        <p:txBody>
          <a:bodyPr/>
          <a:lstStyle>
            <a:lvl1pPr>
              <a:defRPr/>
            </a:lvl1pPr>
          </a:lstStyle>
          <a:p>
            <a:pPr>
              <a:defRPr/>
            </a:pPr>
            <a:endParaRPr lang="en-GB"/>
          </a:p>
        </p:txBody>
      </p:sp>
      <p:sp>
        <p:nvSpPr>
          <p:cNvPr id="95" name="Slide Number Placeholder 5"/>
          <p:cNvSpPr>
            <a:spLocks noGrp="1"/>
          </p:cNvSpPr>
          <p:nvPr>
            <p:ph type="sldNum" sz="quarter" idx="12"/>
          </p:nvPr>
        </p:nvSpPr>
        <p:spPr/>
        <p:txBody>
          <a:bodyPr/>
          <a:lstStyle>
            <a:lvl1pPr>
              <a:defRPr/>
            </a:lvl1pPr>
          </a:lstStyle>
          <a:p>
            <a:pPr>
              <a:defRPr/>
            </a:pPr>
            <a:fld id="{4E768D58-787A-4E75-8714-1215F257D17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EAC6BC5-AB98-4D0B-BAFA-61ADB34CE38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5E1B78C-F888-459D-8162-03785999433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0">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72881C7-A5A0-44A0-909A-6DFA5D19FC0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grpSp>
        <p:nvGrpSpPr>
          <p:cNvPr id="4" name="Group 92"/>
          <p:cNvGrpSpPr>
            <a:grpSpLocks/>
          </p:cNvGrpSpPr>
          <p:nvPr/>
        </p:nvGrpSpPr>
        <p:grpSpPr bwMode="auto">
          <a:xfrm>
            <a:off x="0" y="-30163"/>
            <a:ext cx="9067800" cy="4846638"/>
            <a:chOff x="1" y="-30477"/>
            <a:chExt cx="9067799" cy="4526277"/>
          </a:xfrm>
        </p:grpSpPr>
        <p:cxnSp>
          <p:nvCxnSpPr>
            <p:cNvPr id="5" name="Straight Connector 4"/>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Tw Cen MT"/>
            </a:endParaRPr>
          </a:p>
        </p:txBody>
      </p:sp>
      <p:cxnSp>
        <p:nvCxnSpPr>
          <p:cNvPr id="89" name="Straight Connector 88"/>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5" name="Title 94"/>
          <p:cNvSpPr>
            <a:spLocks noGrp="1"/>
          </p:cNvSpPr>
          <p:nvPr>
            <p:ph type="title"/>
          </p:nvPr>
        </p:nvSpPr>
        <p:spPr>
          <a:xfrm>
            <a:off x="457200" y="4463568"/>
            <a:ext cx="8305800" cy="1143000"/>
          </a:xfrm>
        </p:spPr>
        <p:txBody>
          <a:bodyPr/>
          <a:lstStyle/>
          <a:p>
            <a:r>
              <a:rPr lang="en-US"/>
              <a:t>Click to edit Master title style</a:t>
            </a:r>
          </a:p>
        </p:txBody>
      </p:sp>
      <p:sp>
        <p:nvSpPr>
          <p:cNvPr id="91" name="Date Placeholder 1"/>
          <p:cNvSpPr>
            <a:spLocks noGrp="1"/>
          </p:cNvSpPr>
          <p:nvPr>
            <p:ph type="dt" sz="half" idx="10"/>
          </p:nvPr>
        </p:nvSpPr>
        <p:spPr/>
        <p:txBody>
          <a:bodyPr/>
          <a:lstStyle>
            <a:lvl1pPr>
              <a:defRPr/>
            </a:lvl1pPr>
          </a:lstStyle>
          <a:p>
            <a:pPr>
              <a:defRPr/>
            </a:pPr>
            <a:endParaRPr lang="en-GB"/>
          </a:p>
        </p:txBody>
      </p:sp>
      <p:sp>
        <p:nvSpPr>
          <p:cNvPr id="92" name="Footer Placeholder 90"/>
          <p:cNvSpPr>
            <a:spLocks noGrp="1"/>
          </p:cNvSpPr>
          <p:nvPr>
            <p:ph type="ftr" sz="quarter" idx="11"/>
          </p:nvPr>
        </p:nvSpPr>
        <p:spPr/>
        <p:txBody>
          <a:bodyPr/>
          <a:lstStyle>
            <a:lvl1pPr>
              <a:defRPr/>
            </a:lvl1pPr>
          </a:lstStyle>
          <a:p>
            <a:pPr>
              <a:defRPr/>
            </a:pPr>
            <a:endParaRPr lang="en-GB"/>
          </a:p>
        </p:txBody>
      </p:sp>
      <p:sp>
        <p:nvSpPr>
          <p:cNvPr id="93" name="Slide Number Placeholder 91"/>
          <p:cNvSpPr>
            <a:spLocks noGrp="1"/>
          </p:cNvSpPr>
          <p:nvPr>
            <p:ph type="sldNum" sz="quarter" idx="12"/>
          </p:nvPr>
        </p:nvSpPr>
        <p:spPr/>
        <p:txBody>
          <a:bodyPr/>
          <a:lstStyle>
            <a:lvl1pPr>
              <a:defRPr/>
            </a:lvl1pPr>
          </a:lstStyle>
          <a:p>
            <a:pPr>
              <a:defRPr/>
            </a:pPr>
            <a:fld id="{9F3397EA-E80F-4FBE-BFDB-69A0439417D7}"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effectLst>
                  <a:outerShdw blurRad="38100" dist="38100" dir="2700000" algn="tl">
                    <a:srgbClr val="000000">
                      <a:alpha val="43137"/>
                    </a:srgbClr>
                  </a:outerShdw>
                </a:effectLst>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F9DE768-9A17-4376-B848-E15ECA1FCB3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21B9F82-E478-4D94-A6EE-8A16FF848B0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effectLst>
                  <a:outerShdw blurRad="38100" dist="38100" dir="2700000" algn="tl">
                    <a:srgbClr val="000000">
                      <a:alpha val="43137"/>
                    </a:srgbClr>
                  </a:outerShdw>
                </a:effectLst>
              </a:defRPr>
            </a:lvl1p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EE002B4-2E7B-4AF4-B900-90402242A6E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B3C72A7-6383-4C1E-BFDC-10CBA4F6915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Tw Cen MT"/>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152400" y="1901952"/>
            <a:ext cx="2377440" cy="1371600"/>
          </a:xfrm>
        </p:spPr>
        <p:txBody>
          <a:bodyPr anchor="b"/>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4"/>
          <p:cNvSpPr>
            <a:spLocks noGrp="1"/>
          </p:cNvSpPr>
          <p:nvPr>
            <p:ph type="dt" sz="half" idx="10"/>
          </p:nvPr>
        </p:nvSpPr>
        <p:spPr/>
        <p:txBody>
          <a:bodyPr/>
          <a:lstStyle>
            <a:lvl1pPr>
              <a:defRPr/>
            </a:lvl1pPr>
          </a:lstStyle>
          <a:p>
            <a:pPr>
              <a:defRPr/>
            </a:pPr>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p:txBody>
          <a:bodyPr/>
          <a:lstStyle>
            <a:lvl1pPr>
              <a:defRPr/>
            </a:lvl1pPr>
          </a:lstStyle>
          <a:p>
            <a:pPr>
              <a:defRPr/>
            </a:pPr>
            <a:fld id="{6055F204-4B55-4D2A-9BE7-3FA3D05EECD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Tw Cen MT"/>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2" name="Title 1"/>
          <p:cNvSpPr>
            <a:spLocks noGrp="1"/>
          </p:cNvSpPr>
          <p:nvPr>
            <p:ph type="title"/>
          </p:nvPr>
        </p:nvSpPr>
        <p:spPr>
          <a:xfrm>
            <a:off x="155448" y="1905000"/>
            <a:ext cx="2377440" cy="1371600"/>
          </a:xfrm>
        </p:spPr>
        <p:txBody>
          <a:bodyPr anchor="b"/>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4"/>
          <p:cNvSpPr>
            <a:spLocks noGrp="1"/>
          </p:cNvSpPr>
          <p:nvPr>
            <p:ph type="dt" sz="half" idx="10"/>
          </p:nvPr>
        </p:nvSpPr>
        <p:spPr/>
        <p:txBody>
          <a:bodyPr/>
          <a:lstStyle>
            <a:lvl1pPr>
              <a:defRPr/>
            </a:lvl1pPr>
          </a:lstStyle>
          <a:p>
            <a:pPr>
              <a:defRPr/>
            </a:pPr>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p:txBody>
          <a:bodyPr/>
          <a:lstStyle>
            <a:lvl1pPr>
              <a:defRPr/>
            </a:lvl1pPr>
          </a:lstStyle>
          <a:p>
            <a:pPr>
              <a:defRPr/>
            </a:pPr>
            <a:fld id="{AEC47643-E773-4EC8-9C29-0A2B3B8819A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Tw Cen MT"/>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en-GB"/>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GB"/>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1F0B8505-AD8A-4E41-BBE8-9D3E0477CC45}"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4324" r:id="rId1"/>
    <p:sldLayoutId id="2147484317" r:id="rId2"/>
    <p:sldLayoutId id="2147484325" r:id="rId3"/>
    <p:sldLayoutId id="2147484318" r:id="rId4"/>
    <p:sldLayoutId id="2147484319" r:id="rId5"/>
    <p:sldLayoutId id="2147484320" r:id="rId6"/>
    <p:sldLayoutId id="2147484321" r:id="rId7"/>
    <p:sldLayoutId id="2147484326" r:id="rId8"/>
    <p:sldLayoutId id="2147484327" r:id="rId9"/>
    <p:sldLayoutId id="2147484322" r:id="rId10"/>
    <p:sldLayoutId id="2147484323" r:id="rId11"/>
  </p:sldLayoutIdLst>
  <p:txStyles>
    <p:titleStyle>
      <a:lvl1pPr algn="l" rtl="0" eaLnBrk="0" fontAlgn="base" hangingPunct="0">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0" eaLnBrk="0" fontAlgn="base" hangingPunct="0">
        <a:spcBef>
          <a:spcPct val="0"/>
        </a:spcBef>
        <a:spcAft>
          <a:spcPct val="0"/>
        </a:spcAft>
        <a:tabLst>
          <a:tab pos="3830638" algn="l"/>
        </a:tabLst>
        <a:defRPr sz="3600" b="1">
          <a:solidFill>
            <a:srgbClr val="FEFEFE"/>
          </a:solidFill>
          <a:latin typeface="Arial Black" pitchFamily="34" charset="0"/>
        </a:defRPr>
      </a:lvl2pPr>
      <a:lvl3pPr algn="l" rtl="0" eaLnBrk="0" fontAlgn="base" hangingPunct="0">
        <a:spcBef>
          <a:spcPct val="0"/>
        </a:spcBef>
        <a:spcAft>
          <a:spcPct val="0"/>
        </a:spcAft>
        <a:tabLst>
          <a:tab pos="3830638" algn="l"/>
        </a:tabLst>
        <a:defRPr sz="3600" b="1">
          <a:solidFill>
            <a:srgbClr val="FEFEFE"/>
          </a:solidFill>
          <a:latin typeface="Arial Black" pitchFamily="34" charset="0"/>
        </a:defRPr>
      </a:lvl3pPr>
      <a:lvl4pPr algn="l" rtl="0" eaLnBrk="0" fontAlgn="base" hangingPunct="0">
        <a:spcBef>
          <a:spcPct val="0"/>
        </a:spcBef>
        <a:spcAft>
          <a:spcPct val="0"/>
        </a:spcAft>
        <a:tabLst>
          <a:tab pos="3830638" algn="l"/>
        </a:tabLst>
        <a:defRPr sz="3600" b="1">
          <a:solidFill>
            <a:srgbClr val="FEFEFE"/>
          </a:solidFill>
          <a:latin typeface="Arial Black" pitchFamily="34" charset="0"/>
        </a:defRPr>
      </a:lvl4pPr>
      <a:lvl5pPr algn="l" rtl="0" eaLnBrk="0" fontAlgn="base" hangingPunct="0">
        <a:spcBef>
          <a:spcPct val="0"/>
        </a:spcBef>
        <a:spcAft>
          <a:spcPct val="0"/>
        </a:spcAft>
        <a:tabLst>
          <a:tab pos="3830638" algn="l"/>
        </a:tabLst>
        <a:defRPr sz="3600" b="1">
          <a:solidFill>
            <a:srgbClr val="FEFEFE"/>
          </a:solidFill>
          <a:latin typeface="Arial Black" pitchFamily="34" charset="0"/>
        </a:defRPr>
      </a:lvl5pPr>
      <a:lvl6pPr marL="457200" algn="l" rtl="0" fontAlgn="base">
        <a:spcBef>
          <a:spcPct val="0"/>
        </a:spcBef>
        <a:spcAft>
          <a:spcPct val="0"/>
        </a:spcAft>
        <a:tabLst>
          <a:tab pos="3830638" algn="l"/>
        </a:tabLst>
        <a:defRPr sz="3600" b="1">
          <a:solidFill>
            <a:srgbClr val="FEFEFE"/>
          </a:solidFill>
          <a:latin typeface="Arial Black" pitchFamily="34" charset="0"/>
        </a:defRPr>
      </a:lvl6pPr>
      <a:lvl7pPr marL="914400" algn="l" rtl="0" fontAlgn="base">
        <a:spcBef>
          <a:spcPct val="0"/>
        </a:spcBef>
        <a:spcAft>
          <a:spcPct val="0"/>
        </a:spcAft>
        <a:tabLst>
          <a:tab pos="3830638" algn="l"/>
        </a:tabLst>
        <a:defRPr sz="3600" b="1">
          <a:solidFill>
            <a:srgbClr val="FEFEFE"/>
          </a:solidFill>
          <a:latin typeface="Arial Black" pitchFamily="34" charset="0"/>
        </a:defRPr>
      </a:lvl7pPr>
      <a:lvl8pPr marL="1371600" algn="l" rtl="0" fontAlgn="base">
        <a:spcBef>
          <a:spcPct val="0"/>
        </a:spcBef>
        <a:spcAft>
          <a:spcPct val="0"/>
        </a:spcAft>
        <a:tabLst>
          <a:tab pos="3830638" algn="l"/>
        </a:tabLst>
        <a:defRPr sz="3600" b="1">
          <a:solidFill>
            <a:srgbClr val="FEFEFE"/>
          </a:solidFill>
          <a:latin typeface="Arial Black" pitchFamily="34" charset="0"/>
        </a:defRPr>
      </a:lvl8pPr>
      <a:lvl9pPr marL="1828800" algn="l" rtl="0" fontAlgn="base">
        <a:spcBef>
          <a:spcPct val="0"/>
        </a:spcBef>
        <a:spcAft>
          <a:spcPct val="0"/>
        </a:spcAft>
        <a:tabLst>
          <a:tab pos="3830638" algn="l"/>
        </a:tabLst>
        <a:defRPr sz="3600" b="1">
          <a:solidFill>
            <a:srgbClr val="FEFEFE"/>
          </a:solidFill>
          <a:latin typeface="Arial Black" pitchFamily="34" charset="0"/>
        </a:defRPr>
      </a:lvl9pPr>
    </p:titleStyle>
    <p:body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ZA" dirty="0">
                <a:solidFill>
                  <a:schemeClr val="accent6">
                    <a:tint val="1000"/>
                  </a:schemeClr>
                </a:solidFill>
              </a:rPr>
              <a:t>THREE ISSUES TO SOLVE</a:t>
            </a:r>
          </a:p>
        </p:txBody>
      </p:sp>
      <p:pic>
        <p:nvPicPr>
          <p:cNvPr id="3" name="Picture 4" descr="three rings"/>
          <p:cNvPicPr>
            <a:picLocks noChangeAspect="1" noChangeArrowheads="1"/>
          </p:cNvPicPr>
          <p:nvPr/>
        </p:nvPicPr>
        <p:blipFill>
          <a:blip r:embed="rId3" cstate="print">
            <a:extLst/>
          </a:blip>
          <a:srcRect/>
          <a:stretch>
            <a:fillRect/>
          </a:stretch>
        </p:blipFill>
        <p:spPr bwMode="auto">
          <a:xfrm>
            <a:off x="935348" y="1484977"/>
            <a:ext cx="7273304" cy="4824343"/>
          </a:xfrm>
          <a:prstGeom prst="rect">
            <a:avLst/>
          </a:prstGeom>
          <a:ln w="9525">
            <a:solidFill>
              <a:schemeClr val="bg1">
                <a:lumMod val="50000"/>
                <a:lumOff val="50000"/>
              </a:schemeClr>
            </a:solidFill>
            <a:miter lim="800000"/>
            <a:headEnd/>
            <a:tailEnd/>
          </a:ln>
          <a:effectLst>
            <a:innerShdw blurRad="76200">
              <a:srgbClr val="000000"/>
            </a:innerShdw>
          </a:effectLst>
          <a:extLst/>
        </p:spPr>
      </p:pic>
    </p:spTree>
    <p:extLst>
      <p:ext uri="{BB962C8B-B14F-4D97-AF65-F5344CB8AC3E}">
        <p14:creationId xmlns:p14="http://schemas.microsoft.com/office/powerpoint/2010/main" val="3636275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D1F67-054E-4B67-8495-057AC010F509}"/>
              </a:ext>
            </a:extLst>
          </p:cNvPr>
          <p:cNvSpPr>
            <a:spLocks noGrp="1"/>
          </p:cNvSpPr>
          <p:nvPr>
            <p:ph type="title"/>
          </p:nvPr>
        </p:nvSpPr>
        <p:spPr/>
        <p:txBody>
          <a:bodyPr>
            <a:normAutofit/>
          </a:bodyPr>
          <a:lstStyle/>
          <a:p>
            <a:r>
              <a:rPr lang="en-ZA" sz="4000" dirty="0"/>
              <a:t>3. Local Resources</a:t>
            </a:r>
          </a:p>
        </p:txBody>
      </p:sp>
      <p:sp>
        <p:nvSpPr>
          <p:cNvPr id="3" name="Content Placeholder 2">
            <a:extLst>
              <a:ext uri="{FF2B5EF4-FFF2-40B4-BE49-F238E27FC236}">
                <a16:creationId xmlns:a16="http://schemas.microsoft.com/office/drawing/2014/main" id="{81F9355B-9D21-4963-9E7D-5C7D5650459F}"/>
              </a:ext>
            </a:extLst>
          </p:cNvPr>
          <p:cNvSpPr>
            <a:spLocks noGrp="1"/>
          </p:cNvSpPr>
          <p:nvPr>
            <p:ph idx="1"/>
          </p:nvPr>
        </p:nvSpPr>
        <p:spPr/>
        <p:txBody>
          <a:bodyPr/>
          <a:lstStyle/>
          <a:p>
            <a:pPr marL="0" indent="0">
              <a:buNone/>
            </a:pPr>
            <a:r>
              <a:rPr lang="en-US" sz="3600" dirty="0"/>
              <a:t>Use of </a:t>
            </a:r>
            <a:r>
              <a:rPr lang="en-US" sz="3600" b="1" i="1" dirty="0"/>
              <a:t>local resources</a:t>
            </a:r>
            <a:r>
              <a:rPr lang="en-US" sz="3600" i="1" dirty="0"/>
              <a:t> (people and ”things”) especially at the beginning!</a:t>
            </a:r>
            <a:endParaRPr lang="en-ZA" sz="3600" dirty="0"/>
          </a:p>
          <a:p>
            <a:pPr marL="0" indent="0">
              <a:buNone/>
            </a:pPr>
            <a:endParaRPr lang="en-ZA" dirty="0"/>
          </a:p>
        </p:txBody>
      </p:sp>
    </p:spTree>
    <p:extLst>
      <p:ext uri="{BB962C8B-B14F-4D97-AF65-F5344CB8AC3E}">
        <p14:creationId xmlns:p14="http://schemas.microsoft.com/office/powerpoint/2010/main" val="1013431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A0F75-91C9-44AD-B26F-E57B71B9465A}"/>
              </a:ext>
            </a:extLst>
          </p:cNvPr>
          <p:cNvSpPr>
            <a:spLocks noGrp="1"/>
          </p:cNvSpPr>
          <p:nvPr>
            <p:ph type="title"/>
          </p:nvPr>
        </p:nvSpPr>
        <p:spPr/>
        <p:txBody>
          <a:bodyPr>
            <a:normAutofit fontScale="90000"/>
          </a:bodyPr>
          <a:lstStyle/>
          <a:p>
            <a:r>
              <a:rPr lang="en-ZA" sz="4000" dirty="0"/>
              <a:t>4. Local/Community Ownership</a:t>
            </a:r>
          </a:p>
        </p:txBody>
      </p:sp>
      <p:sp>
        <p:nvSpPr>
          <p:cNvPr id="3" name="Content Placeholder 2">
            <a:extLst>
              <a:ext uri="{FF2B5EF4-FFF2-40B4-BE49-F238E27FC236}">
                <a16:creationId xmlns:a16="http://schemas.microsoft.com/office/drawing/2014/main" id="{152C23BA-7845-4756-81F4-3AABD81DD656}"/>
              </a:ext>
            </a:extLst>
          </p:cNvPr>
          <p:cNvSpPr>
            <a:spLocks noGrp="1"/>
          </p:cNvSpPr>
          <p:nvPr>
            <p:ph idx="1"/>
          </p:nvPr>
        </p:nvSpPr>
        <p:spPr/>
        <p:txBody>
          <a:bodyPr/>
          <a:lstStyle/>
          <a:p>
            <a:pPr marL="0" indent="0">
              <a:buNone/>
            </a:pPr>
            <a:endParaRPr lang="en-US" dirty="0"/>
          </a:p>
          <a:p>
            <a:r>
              <a:rPr lang="en-US" sz="3600" dirty="0"/>
              <a:t>Build </a:t>
            </a:r>
            <a:r>
              <a:rPr lang="en-US" sz="3600" b="1" i="1" dirty="0"/>
              <a:t>local/community ownership</a:t>
            </a:r>
            <a:r>
              <a:rPr lang="en-US" sz="3600" dirty="0"/>
              <a:t> </a:t>
            </a:r>
          </a:p>
          <a:p>
            <a:r>
              <a:rPr lang="en-US" sz="3600" dirty="0"/>
              <a:t>Never, ever, ever make decisions “about” them, without them. </a:t>
            </a:r>
            <a:endParaRPr lang="en-ZA" sz="3600" dirty="0"/>
          </a:p>
          <a:p>
            <a:pPr marL="0" indent="0">
              <a:buNone/>
            </a:pPr>
            <a:endParaRPr lang="en-ZA" dirty="0"/>
          </a:p>
        </p:txBody>
      </p:sp>
    </p:spTree>
    <p:extLst>
      <p:ext uri="{BB962C8B-B14F-4D97-AF65-F5344CB8AC3E}">
        <p14:creationId xmlns:p14="http://schemas.microsoft.com/office/powerpoint/2010/main" val="651520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66579-D3DF-4421-8656-188A428A6D51}"/>
              </a:ext>
            </a:extLst>
          </p:cNvPr>
          <p:cNvSpPr>
            <a:spLocks noGrp="1"/>
          </p:cNvSpPr>
          <p:nvPr>
            <p:ph type="title"/>
          </p:nvPr>
        </p:nvSpPr>
        <p:spPr/>
        <p:txBody>
          <a:bodyPr/>
          <a:lstStyle/>
          <a:p>
            <a:r>
              <a:rPr lang="en-ZA" sz="4000" dirty="0"/>
              <a:t>5. Multiplication</a:t>
            </a:r>
          </a:p>
        </p:txBody>
      </p:sp>
      <p:sp>
        <p:nvSpPr>
          <p:cNvPr id="3" name="Content Placeholder 2">
            <a:extLst>
              <a:ext uri="{FF2B5EF4-FFF2-40B4-BE49-F238E27FC236}">
                <a16:creationId xmlns:a16="http://schemas.microsoft.com/office/drawing/2014/main" id="{6EF526BF-45C9-4F4C-B84B-39EF385BF5F8}"/>
              </a:ext>
            </a:extLst>
          </p:cNvPr>
          <p:cNvSpPr>
            <a:spLocks noGrp="1"/>
          </p:cNvSpPr>
          <p:nvPr>
            <p:ph idx="1"/>
          </p:nvPr>
        </p:nvSpPr>
        <p:spPr/>
        <p:txBody>
          <a:bodyPr/>
          <a:lstStyle/>
          <a:p>
            <a:r>
              <a:rPr lang="en-US" sz="3600" b="1" dirty="0"/>
              <a:t>I</a:t>
            </a:r>
            <a:r>
              <a:rPr lang="en-US" sz="3600" dirty="0"/>
              <a:t>t is always better to expand/multiply both the </a:t>
            </a:r>
            <a:r>
              <a:rPr lang="en-US" sz="3600" b="1" i="1" dirty="0"/>
              <a:t>vision</a:t>
            </a:r>
            <a:r>
              <a:rPr lang="en-US" sz="3600" dirty="0"/>
              <a:t> (in others) and engaging others in </a:t>
            </a:r>
            <a:r>
              <a:rPr lang="en-US" sz="3600" b="1" i="1" dirty="0"/>
              <a:t>the work</a:t>
            </a:r>
            <a:r>
              <a:rPr lang="en-US" sz="3600" dirty="0"/>
              <a:t>. </a:t>
            </a:r>
          </a:p>
          <a:p>
            <a:endParaRPr lang="en-US" sz="3600" dirty="0"/>
          </a:p>
          <a:p>
            <a:r>
              <a:rPr lang="en-US" sz="3600" dirty="0"/>
              <a:t>It is always better in the long term if someone else has “the” idea and if someone else does the work, even if you could do it better/faster. </a:t>
            </a:r>
            <a:endParaRPr lang="en-ZA" sz="3600" dirty="0"/>
          </a:p>
          <a:p>
            <a:pPr marL="0" indent="0">
              <a:buNone/>
            </a:pPr>
            <a:endParaRPr lang="en-ZA" dirty="0"/>
          </a:p>
        </p:txBody>
      </p:sp>
    </p:spTree>
    <p:extLst>
      <p:ext uri="{BB962C8B-B14F-4D97-AF65-F5344CB8AC3E}">
        <p14:creationId xmlns:p14="http://schemas.microsoft.com/office/powerpoint/2010/main" val="2369502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52090-CEBF-428C-8F9A-EBBB27782950}"/>
              </a:ext>
            </a:extLst>
          </p:cNvPr>
          <p:cNvSpPr>
            <a:spLocks noGrp="1"/>
          </p:cNvSpPr>
          <p:nvPr>
            <p:ph type="title"/>
          </p:nvPr>
        </p:nvSpPr>
        <p:spPr/>
        <p:txBody>
          <a:bodyPr/>
          <a:lstStyle/>
          <a:p>
            <a:r>
              <a:rPr lang="en-ZA" dirty="0"/>
              <a:t>6. Long- term</a:t>
            </a:r>
          </a:p>
        </p:txBody>
      </p:sp>
      <p:sp>
        <p:nvSpPr>
          <p:cNvPr id="3" name="Content Placeholder 2">
            <a:extLst>
              <a:ext uri="{FF2B5EF4-FFF2-40B4-BE49-F238E27FC236}">
                <a16:creationId xmlns:a16="http://schemas.microsoft.com/office/drawing/2014/main" id="{339B8EDF-DAE2-494C-940C-FF740AA030D4}"/>
              </a:ext>
            </a:extLst>
          </p:cNvPr>
          <p:cNvSpPr>
            <a:spLocks noGrp="1"/>
          </p:cNvSpPr>
          <p:nvPr>
            <p:ph idx="1"/>
          </p:nvPr>
        </p:nvSpPr>
        <p:spPr/>
        <p:txBody>
          <a:bodyPr/>
          <a:lstStyle/>
          <a:p>
            <a:pPr marL="0" indent="0">
              <a:buNone/>
            </a:pPr>
            <a:r>
              <a:rPr lang="en-US" sz="3600" b="1" i="1" dirty="0"/>
              <a:t>Long-term</a:t>
            </a:r>
            <a:r>
              <a:rPr lang="en-US" sz="3600" dirty="0"/>
              <a:t> perspective (vs short term)</a:t>
            </a:r>
          </a:p>
          <a:p>
            <a:r>
              <a:rPr lang="en-US" sz="3600" dirty="0"/>
              <a:t>Always think what is going to be best for the long term – even if a short-term gain is most desired</a:t>
            </a:r>
            <a:endParaRPr lang="en-ZA" sz="3600" dirty="0"/>
          </a:p>
          <a:p>
            <a:endParaRPr lang="en-ZA" dirty="0"/>
          </a:p>
        </p:txBody>
      </p:sp>
    </p:spTree>
    <p:extLst>
      <p:ext uri="{BB962C8B-B14F-4D97-AF65-F5344CB8AC3E}">
        <p14:creationId xmlns:p14="http://schemas.microsoft.com/office/powerpoint/2010/main" val="499078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BA992-E005-4ACF-849E-7EED295723C6}"/>
              </a:ext>
            </a:extLst>
          </p:cNvPr>
          <p:cNvSpPr>
            <a:spLocks noGrp="1"/>
          </p:cNvSpPr>
          <p:nvPr>
            <p:ph type="title"/>
          </p:nvPr>
        </p:nvSpPr>
        <p:spPr/>
        <p:txBody>
          <a:bodyPr/>
          <a:lstStyle/>
          <a:p>
            <a:r>
              <a:rPr lang="en-ZA" sz="4000" dirty="0"/>
              <a:t>7. Prevention</a:t>
            </a:r>
          </a:p>
        </p:txBody>
      </p:sp>
      <p:sp>
        <p:nvSpPr>
          <p:cNvPr id="3" name="Content Placeholder 2">
            <a:extLst>
              <a:ext uri="{FF2B5EF4-FFF2-40B4-BE49-F238E27FC236}">
                <a16:creationId xmlns:a16="http://schemas.microsoft.com/office/drawing/2014/main" id="{0AAA9538-7C42-4788-B968-2C3517BA8033}"/>
              </a:ext>
            </a:extLst>
          </p:cNvPr>
          <p:cNvSpPr>
            <a:spLocks noGrp="1"/>
          </p:cNvSpPr>
          <p:nvPr>
            <p:ph idx="1"/>
          </p:nvPr>
        </p:nvSpPr>
        <p:spPr/>
        <p:txBody>
          <a:bodyPr/>
          <a:lstStyle/>
          <a:p>
            <a:pPr marL="0" indent="0">
              <a:buNone/>
            </a:pPr>
            <a:endParaRPr lang="en-US" b="1" i="1" dirty="0"/>
          </a:p>
          <a:p>
            <a:pPr marL="0" indent="0" algn="ctr">
              <a:buNone/>
            </a:pPr>
            <a:r>
              <a:rPr lang="en-US" sz="4000" b="1" i="1" dirty="0"/>
              <a:t>Prevention</a:t>
            </a:r>
            <a:r>
              <a:rPr lang="en-US" sz="4000" dirty="0"/>
              <a:t> (pro-active) </a:t>
            </a:r>
          </a:p>
          <a:p>
            <a:pPr marL="0" indent="0" algn="ctr">
              <a:buNone/>
            </a:pPr>
            <a:r>
              <a:rPr lang="en-US" sz="4000" dirty="0"/>
              <a:t>vs </a:t>
            </a:r>
          </a:p>
          <a:p>
            <a:pPr marL="0" indent="0" algn="ctr">
              <a:buNone/>
            </a:pPr>
            <a:r>
              <a:rPr lang="en-US" sz="4000" dirty="0"/>
              <a:t>Re-active </a:t>
            </a:r>
          </a:p>
          <a:p>
            <a:pPr marL="0" indent="0" algn="ctr">
              <a:buNone/>
            </a:pPr>
            <a:endParaRPr lang="en-US" sz="4000" dirty="0"/>
          </a:p>
          <a:p>
            <a:pPr marL="0" indent="0" algn="ctr">
              <a:buNone/>
            </a:pPr>
            <a:r>
              <a:rPr lang="en-US" sz="2800" dirty="0"/>
              <a:t>to disease or problems, challenges or situations .</a:t>
            </a:r>
            <a:endParaRPr lang="en-ZA" sz="2800" dirty="0"/>
          </a:p>
          <a:p>
            <a:endParaRPr lang="en-ZA" dirty="0"/>
          </a:p>
        </p:txBody>
      </p:sp>
    </p:spTree>
    <p:extLst>
      <p:ext uri="{BB962C8B-B14F-4D97-AF65-F5344CB8AC3E}">
        <p14:creationId xmlns:p14="http://schemas.microsoft.com/office/powerpoint/2010/main" val="2278785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92B02-63A3-426E-9050-192D094FB135}"/>
              </a:ext>
            </a:extLst>
          </p:cNvPr>
          <p:cNvSpPr>
            <a:spLocks noGrp="1"/>
          </p:cNvSpPr>
          <p:nvPr>
            <p:ph type="title"/>
          </p:nvPr>
        </p:nvSpPr>
        <p:spPr/>
        <p:txBody>
          <a:bodyPr/>
          <a:lstStyle/>
          <a:p>
            <a:r>
              <a:rPr lang="en-ZA" sz="4000" dirty="0"/>
              <a:t>8. Kingdom of God</a:t>
            </a:r>
          </a:p>
        </p:txBody>
      </p:sp>
      <p:sp>
        <p:nvSpPr>
          <p:cNvPr id="3" name="Content Placeholder 2">
            <a:extLst>
              <a:ext uri="{FF2B5EF4-FFF2-40B4-BE49-F238E27FC236}">
                <a16:creationId xmlns:a16="http://schemas.microsoft.com/office/drawing/2014/main" id="{E714064F-EC0F-426A-AD84-7E6406BD432F}"/>
              </a:ext>
            </a:extLst>
          </p:cNvPr>
          <p:cNvSpPr>
            <a:spLocks noGrp="1"/>
          </p:cNvSpPr>
          <p:nvPr>
            <p:ph idx="1"/>
          </p:nvPr>
        </p:nvSpPr>
        <p:spPr/>
        <p:txBody>
          <a:bodyPr/>
          <a:lstStyle/>
          <a:p>
            <a:pPr marL="0" indent="0">
              <a:buNone/>
            </a:pPr>
            <a:endParaRPr lang="en-US" sz="3600" b="1" i="1" dirty="0"/>
          </a:p>
          <a:p>
            <a:pPr marL="0" indent="0">
              <a:buNone/>
            </a:pPr>
            <a:r>
              <a:rPr lang="en-US" sz="3600" b="1" i="1" dirty="0"/>
              <a:t>It is</a:t>
            </a:r>
            <a:r>
              <a:rPr lang="en-US" sz="3600" i="1" dirty="0"/>
              <a:t> about building </a:t>
            </a:r>
            <a:r>
              <a:rPr lang="en-US" sz="3600" b="1" i="1" dirty="0"/>
              <a:t>God’s</a:t>
            </a:r>
            <a:r>
              <a:rPr lang="en-US" sz="3600" i="1" dirty="0"/>
              <a:t> Kingdom, </a:t>
            </a:r>
          </a:p>
          <a:p>
            <a:pPr marL="0" indent="0">
              <a:buNone/>
            </a:pPr>
            <a:r>
              <a:rPr lang="en-US" sz="3600" i="1" dirty="0"/>
              <a:t>not just ourselves/others, our community, our church, our denomination, our culture, our family.</a:t>
            </a:r>
            <a:endParaRPr lang="en-ZA" dirty="0"/>
          </a:p>
        </p:txBody>
      </p:sp>
    </p:spTree>
    <p:extLst>
      <p:ext uri="{BB962C8B-B14F-4D97-AF65-F5344CB8AC3E}">
        <p14:creationId xmlns:p14="http://schemas.microsoft.com/office/powerpoint/2010/main" val="1226387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9F145-F014-455A-BBB8-1113D74C8DC5}"/>
              </a:ext>
            </a:extLst>
          </p:cNvPr>
          <p:cNvSpPr>
            <a:spLocks noGrp="1"/>
          </p:cNvSpPr>
          <p:nvPr>
            <p:ph type="title"/>
          </p:nvPr>
        </p:nvSpPr>
        <p:spPr>
          <a:xfrm>
            <a:off x="457200" y="274638"/>
            <a:ext cx="8229600" cy="4983162"/>
          </a:xfrm>
        </p:spPr>
        <p:txBody>
          <a:bodyPr>
            <a:normAutofit/>
          </a:bodyPr>
          <a:lstStyle/>
          <a:p>
            <a:r>
              <a:rPr lang="en-US" b="1" i="1" dirty="0">
                <a:effectLst/>
              </a:rPr>
              <a:t/>
            </a:r>
            <a:br>
              <a:rPr lang="en-US" b="1" i="1" dirty="0">
                <a:effectLst/>
              </a:rPr>
            </a:br>
            <a:r>
              <a:rPr lang="en-US" b="1" i="1" dirty="0">
                <a:effectLst/>
              </a:rPr>
              <a:t>Few thoughts about the beginning</a:t>
            </a:r>
            <a:br>
              <a:rPr lang="en-US" b="1" i="1" dirty="0">
                <a:effectLst/>
              </a:rPr>
            </a:br>
            <a:r>
              <a:rPr lang="en-US" b="1" i="1" dirty="0">
                <a:effectLst/>
              </a:rPr>
              <a:t>of Community Transformation</a:t>
            </a:r>
            <a:r>
              <a:rPr lang="en-ZA" dirty="0">
                <a:effectLst/>
              </a:rPr>
              <a:t/>
            </a:r>
            <a:br>
              <a:rPr lang="en-ZA" dirty="0">
                <a:effectLst/>
              </a:rPr>
            </a:br>
            <a:endParaRPr lang="en-ZA" dirty="0"/>
          </a:p>
        </p:txBody>
      </p:sp>
      <p:sp>
        <p:nvSpPr>
          <p:cNvPr id="3" name="Content Placeholder 2">
            <a:extLst>
              <a:ext uri="{FF2B5EF4-FFF2-40B4-BE49-F238E27FC236}">
                <a16:creationId xmlns:a16="http://schemas.microsoft.com/office/drawing/2014/main" id="{C5738254-73FC-480B-9053-9AF322862BF3}"/>
              </a:ext>
            </a:extLst>
          </p:cNvPr>
          <p:cNvSpPr>
            <a:spLocks noGrp="1"/>
          </p:cNvSpPr>
          <p:nvPr>
            <p:ph idx="1"/>
          </p:nvPr>
        </p:nvSpPr>
        <p:spPr/>
        <p:txBody>
          <a:bodyPr/>
          <a:lstStyle/>
          <a:p>
            <a:endParaRPr lang="en-US" sz="3600" dirty="0"/>
          </a:p>
          <a:p>
            <a:endParaRPr lang="en-US" sz="3600" dirty="0"/>
          </a:p>
          <a:p>
            <a:endParaRPr lang="en-ZA" sz="3600" dirty="0"/>
          </a:p>
          <a:p>
            <a:endParaRPr lang="en-ZA" sz="3600" dirty="0"/>
          </a:p>
        </p:txBody>
      </p:sp>
    </p:spTree>
    <p:extLst>
      <p:ext uri="{BB962C8B-B14F-4D97-AF65-F5344CB8AC3E}">
        <p14:creationId xmlns:p14="http://schemas.microsoft.com/office/powerpoint/2010/main" val="171155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CABC4-F70B-4015-AEFF-B28603C50DFD}"/>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453A27FA-EF19-4A12-A3B3-F9D8A75B19AC}"/>
              </a:ext>
            </a:extLst>
          </p:cNvPr>
          <p:cNvSpPr>
            <a:spLocks noGrp="1"/>
          </p:cNvSpPr>
          <p:nvPr>
            <p:ph idx="1"/>
          </p:nvPr>
        </p:nvSpPr>
        <p:spPr/>
        <p:txBody>
          <a:bodyPr/>
          <a:lstStyle/>
          <a:p>
            <a:endParaRPr lang="en-US" sz="4000" dirty="0"/>
          </a:p>
          <a:p>
            <a:r>
              <a:rPr lang="en-US" sz="4000" dirty="0"/>
              <a:t>Be clear about the general or basic, “initial” idea/vision of community transformation (wholistic, community driven)</a:t>
            </a:r>
          </a:p>
          <a:p>
            <a:endParaRPr lang="en-ZA" dirty="0"/>
          </a:p>
        </p:txBody>
      </p:sp>
    </p:spTree>
    <p:extLst>
      <p:ext uri="{BB962C8B-B14F-4D97-AF65-F5344CB8AC3E}">
        <p14:creationId xmlns:p14="http://schemas.microsoft.com/office/powerpoint/2010/main" val="2408631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16BFB-BDEA-43FF-BF65-4DD554D36939}"/>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FED95D06-3691-4D8E-B544-A10E363CCF2F}"/>
              </a:ext>
            </a:extLst>
          </p:cNvPr>
          <p:cNvSpPr>
            <a:spLocks noGrp="1"/>
          </p:cNvSpPr>
          <p:nvPr>
            <p:ph idx="1"/>
          </p:nvPr>
        </p:nvSpPr>
        <p:spPr/>
        <p:txBody>
          <a:bodyPr/>
          <a:lstStyle/>
          <a:p>
            <a:r>
              <a:rPr lang="en-US" sz="4000" dirty="0"/>
              <a:t>When communicating to anyone make sure </a:t>
            </a:r>
            <a:r>
              <a:rPr lang="en-US" sz="4000" b="1" i="1" dirty="0"/>
              <a:t>they</a:t>
            </a:r>
            <a:r>
              <a:rPr lang="en-US" sz="4000" dirty="0"/>
              <a:t> are clear about the vision (principles) you are casting and what you want them to do (if anything).</a:t>
            </a:r>
            <a:endParaRPr lang="en-ZA" sz="4000" dirty="0"/>
          </a:p>
          <a:p>
            <a:endParaRPr lang="en-ZA" dirty="0"/>
          </a:p>
        </p:txBody>
      </p:sp>
    </p:spTree>
    <p:extLst>
      <p:ext uri="{BB962C8B-B14F-4D97-AF65-F5344CB8AC3E}">
        <p14:creationId xmlns:p14="http://schemas.microsoft.com/office/powerpoint/2010/main" val="1082003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F4FDB-A205-4902-B556-0A644FCC6784}"/>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ED8C5BB5-D032-48B8-A837-B7058D3F9AD5}"/>
              </a:ext>
            </a:extLst>
          </p:cNvPr>
          <p:cNvSpPr>
            <a:spLocks noGrp="1"/>
          </p:cNvSpPr>
          <p:nvPr>
            <p:ph idx="1"/>
          </p:nvPr>
        </p:nvSpPr>
        <p:spPr/>
        <p:txBody>
          <a:bodyPr/>
          <a:lstStyle/>
          <a:p>
            <a:r>
              <a:rPr lang="en-US" sz="3600" dirty="0"/>
              <a:t>Have enough detail of vision that people can see, but not </a:t>
            </a:r>
            <a:r>
              <a:rPr lang="en-US" sz="3600" b="1" i="1" dirty="0"/>
              <a:t>too</a:t>
            </a:r>
            <a:r>
              <a:rPr lang="en-US" sz="3600" dirty="0"/>
              <a:t> much details that they feel that YOU have all the answers, that you have come up with “the plan” or everything figured out, or that the vision is “yours” and you just want them to get involved in it </a:t>
            </a:r>
            <a:endParaRPr lang="en-ZA" sz="3600" dirty="0"/>
          </a:p>
          <a:p>
            <a:endParaRPr lang="en-ZA" dirty="0"/>
          </a:p>
        </p:txBody>
      </p:sp>
    </p:spTree>
    <p:extLst>
      <p:ext uri="{BB962C8B-B14F-4D97-AF65-F5344CB8AC3E}">
        <p14:creationId xmlns:p14="http://schemas.microsoft.com/office/powerpoint/2010/main" val="3286110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ChangeArrowheads="1"/>
          </p:cNvSpPr>
          <p:nvPr/>
        </p:nvSpPr>
        <p:spPr bwMode="auto">
          <a:xfrm>
            <a:off x="1497258" y="1917817"/>
            <a:ext cx="6149485" cy="3022366"/>
          </a:xfrm>
          <a:prstGeom prst="rect">
            <a:avLst/>
          </a:prstGeom>
          <a:noFill/>
          <a:ln w="9525">
            <a:noFill/>
            <a:miter lim="800000"/>
            <a:headEnd/>
            <a:tailEnd/>
          </a:ln>
        </p:spPr>
        <p:txBody>
          <a:bodyPr>
            <a:spAutoFit/>
          </a:bodyPr>
          <a:lstStyle/>
          <a:p>
            <a:pPr>
              <a:lnSpc>
                <a:spcPct val="80000"/>
              </a:lnSpc>
              <a:spcBef>
                <a:spcPct val="20000"/>
              </a:spcBef>
              <a:defRPr/>
            </a:pPr>
            <a:r>
              <a:rPr lang="en-GB"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All serious daring </a:t>
            </a:r>
          </a:p>
          <a:p>
            <a:pPr>
              <a:lnSpc>
                <a:spcPct val="80000"/>
              </a:lnSpc>
              <a:spcBef>
                <a:spcPct val="20000"/>
              </a:spcBef>
              <a:defRPr/>
            </a:pPr>
            <a:r>
              <a:rPr lang="en-GB"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starts from within </a:t>
            </a:r>
          </a:p>
          <a:p>
            <a:pPr>
              <a:lnSpc>
                <a:spcPct val="80000"/>
              </a:lnSpc>
              <a:spcBef>
                <a:spcPct val="20000"/>
              </a:spcBef>
              <a:defRPr/>
            </a:pPr>
            <a:r>
              <a:rPr lang="en-GB"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your own identity. </a:t>
            </a:r>
          </a:p>
          <a:p>
            <a:pPr algn="r">
              <a:lnSpc>
                <a:spcPct val="80000"/>
              </a:lnSpc>
              <a:spcBef>
                <a:spcPts val="2400"/>
              </a:spcBef>
              <a:defRPr/>
            </a:pPr>
            <a:r>
              <a:rPr lang="en-GB"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 Eudora Welty</a:t>
            </a:r>
          </a:p>
        </p:txBody>
      </p:sp>
    </p:spTree>
    <p:extLst>
      <p:ext uri="{BB962C8B-B14F-4D97-AF65-F5344CB8AC3E}">
        <p14:creationId xmlns:p14="http://schemas.microsoft.com/office/powerpoint/2010/main" val="41857335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6DAAE-013B-4D57-906C-700DACCCF23A}"/>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3978BD50-1483-4F05-B156-E28A6ECAFAD1}"/>
              </a:ext>
            </a:extLst>
          </p:cNvPr>
          <p:cNvSpPr>
            <a:spLocks noGrp="1"/>
          </p:cNvSpPr>
          <p:nvPr>
            <p:ph idx="1"/>
          </p:nvPr>
        </p:nvSpPr>
        <p:spPr/>
        <p:txBody>
          <a:bodyPr/>
          <a:lstStyle/>
          <a:p>
            <a:r>
              <a:rPr lang="en-US" sz="3600" dirty="0"/>
              <a:t>Gather group/team of people that have differing perspectives so a wholistic perspective is achieved and maintained </a:t>
            </a:r>
          </a:p>
          <a:p>
            <a:pPr marL="0" indent="0" algn="ctr">
              <a:buNone/>
            </a:pPr>
            <a:r>
              <a:rPr lang="en-US" sz="3600" dirty="0"/>
              <a:t>(</a:t>
            </a:r>
            <a:r>
              <a:rPr lang="en-US" sz="3200" i="1" dirty="0"/>
              <a:t>not </a:t>
            </a:r>
            <a:r>
              <a:rPr lang="en-US" sz="3200" b="1" i="1" dirty="0"/>
              <a:t>just</a:t>
            </a:r>
            <a:r>
              <a:rPr lang="en-US" sz="3200" i="1" dirty="0"/>
              <a:t> Christians or secular, or wealthy or   poor, old or young, men or women…)</a:t>
            </a:r>
            <a:endParaRPr lang="en-ZA" sz="3200" i="1" dirty="0"/>
          </a:p>
          <a:p>
            <a:endParaRPr lang="en-ZA" dirty="0"/>
          </a:p>
        </p:txBody>
      </p:sp>
    </p:spTree>
    <p:extLst>
      <p:ext uri="{BB962C8B-B14F-4D97-AF65-F5344CB8AC3E}">
        <p14:creationId xmlns:p14="http://schemas.microsoft.com/office/powerpoint/2010/main" val="3765097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F43D-1DA9-4FA6-982C-28E26D8F5E0D}"/>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03BB2109-C214-4AE3-92EA-CD76C4E1476D}"/>
              </a:ext>
            </a:extLst>
          </p:cNvPr>
          <p:cNvSpPr>
            <a:spLocks noGrp="1"/>
          </p:cNvSpPr>
          <p:nvPr>
            <p:ph idx="1"/>
          </p:nvPr>
        </p:nvSpPr>
        <p:spPr/>
        <p:txBody>
          <a:bodyPr/>
          <a:lstStyle/>
          <a:p>
            <a:r>
              <a:rPr lang="en-US" sz="3600" dirty="0"/>
              <a:t>Communicate a </a:t>
            </a:r>
            <a:r>
              <a:rPr lang="en-US" sz="3600" b="1" i="1" dirty="0"/>
              <a:t>sense</a:t>
            </a:r>
            <a:r>
              <a:rPr lang="en-US" sz="3600" dirty="0"/>
              <a:t> of </a:t>
            </a:r>
            <a:r>
              <a:rPr lang="en-US" sz="3600" b="1" i="1" dirty="0"/>
              <a:t>movement</a:t>
            </a:r>
            <a:r>
              <a:rPr lang="en-US" sz="3600" dirty="0"/>
              <a:t>, that something (bigger than one person, group, organization…) is happening.</a:t>
            </a:r>
            <a:endParaRPr lang="en-ZA" sz="3600" dirty="0"/>
          </a:p>
          <a:p>
            <a:endParaRPr lang="en-ZA" dirty="0"/>
          </a:p>
        </p:txBody>
      </p:sp>
    </p:spTree>
    <p:extLst>
      <p:ext uri="{BB962C8B-B14F-4D97-AF65-F5344CB8AC3E}">
        <p14:creationId xmlns:p14="http://schemas.microsoft.com/office/powerpoint/2010/main" val="2767879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835442" y="1303338"/>
            <a:ext cx="5486400" cy="5257800"/>
            <a:chOff x="1192213" y="1303338"/>
            <a:chExt cx="5486400" cy="5257800"/>
          </a:xfrm>
        </p:grpSpPr>
        <p:sp>
          <p:nvSpPr>
            <p:cNvPr id="19459" name="Oval 3"/>
            <p:cNvSpPr>
              <a:spLocks noChangeArrowheads="1"/>
            </p:cNvSpPr>
            <p:nvPr/>
          </p:nvSpPr>
          <p:spPr bwMode="auto">
            <a:xfrm>
              <a:off x="1192213" y="1303338"/>
              <a:ext cx="5486400" cy="5257800"/>
            </a:xfrm>
            <a:prstGeom prst="ellipse">
              <a:avLst/>
            </a:prstGeom>
            <a:solidFill>
              <a:schemeClr val="accent1"/>
            </a:solidFill>
            <a:ln w="9525">
              <a:solidFill>
                <a:schemeClr val="tx1"/>
              </a:solidFill>
              <a:miter lim="800000"/>
              <a:headEnd/>
              <a:tailEnd/>
            </a:ln>
          </p:spPr>
          <p:txBody>
            <a:bodyPr wrap="none" anchor="ctr"/>
            <a:lstStyle/>
            <a:p>
              <a:endParaRPr lang="en-ZA" altLang="en-US" sz="2400">
                <a:solidFill>
                  <a:srgbClr val="EAEAEA"/>
                </a:solidFill>
                <a:latin typeface="Arial Narrow" pitchFamily="34" charset="0"/>
              </a:endParaRPr>
            </a:p>
          </p:txBody>
        </p:sp>
        <p:sp>
          <p:nvSpPr>
            <p:cNvPr id="19461" name="Text Box 6"/>
            <p:cNvSpPr txBox="1">
              <a:spLocks noChangeArrowheads="1"/>
            </p:cNvSpPr>
            <p:nvPr/>
          </p:nvSpPr>
          <p:spPr bwMode="auto">
            <a:xfrm>
              <a:off x="1635376" y="2217738"/>
              <a:ext cx="2057400" cy="641350"/>
            </a:xfrm>
            <a:prstGeom prst="rect">
              <a:avLst/>
            </a:prstGeom>
            <a:noFill/>
            <a:ln w="9525">
              <a:noFill/>
              <a:miter lim="800000"/>
              <a:headEnd/>
              <a:tailEnd/>
            </a:ln>
          </p:spPr>
          <p:txBody>
            <a:bodyPr>
              <a:spAutoFit/>
            </a:bodyPr>
            <a:lstStyle/>
            <a:p>
              <a:pPr>
                <a:spcBef>
                  <a:spcPct val="50000"/>
                </a:spcBef>
              </a:pPr>
              <a:r>
                <a:rPr lang="en-US" altLang="en-US" sz="3600">
                  <a:solidFill>
                    <a:srgbClr val="FCAB40"/>
                  </a:solidFill>
                  <a:latin typeface="Arial Narrow" pitchFamily="34" charset="0"/>
                </a:rPr>
                <a:t>Culture</a:t>
              </a:r>
            </a:p>
          </p:txBody>
        </p:sp>
      </p:grpSp>
      <p:sp>
        <p:nvSpPr>
          <p:cNvPr id="27650" name="Rectangle 2"/>
          <p:cNvSpPr>
            <a:spLocks noGrp="1" noChangeArrowheads="1"/>
          </p:cNvSpPr>
          <p:nvPr>
            <p:ph type="title"/>
          </p:nvPr>
        </p:nvSpPr>
        <p:spPr>
          <a:xfrm>
            <a:off x="179512" y="188640"/>
            <a:ext cx="8784976" cy="1143000"/>
          </a:xfrm>
        </p:spPr>
        <p:txBody>
          <a:bodyPr>
            <a:normAutofit/>
          </a:bodyPr>
          <a:lstStyle/>
          <a:p>
            <a:pPr algn="ctr" eaLnBrk="1" fontAlgn="auto" hangingPunct="1">
              <a:spcAft>
                <a:spcPts val="0"/>
              </a:spcAft>
              <a:defRPr/>
            </a:pPr>
            <a:r>
              <a:rPr lang="en-GB" altLang="en-US" dirty="0">
                <a:solidFill>
                  <a:schemeClr val="tx1"/>
                </a:solidFill>
                <a:cs typeface="Times New Roman" pitchFamily="18" charset="0"/>
              </a:rPr>
              <a:t>Becoming a Trendsetter</a:t>
            </a:r>
          </a:p>
        </p:txBody>
      </p:sp>
      <p:sp>
        <p:nvSpPr>
          <p:cNvPr id="11" name="Oval 4"/>
          <p:cNvSpPr>
            <a:spLocks noChangeArrowheads="1"/>
          </p:cNvSpPr>
          <p:nvPr/>
        </p:nvSpPr>
        <p:spPr bwMode="auto">
          <a:xfrm>
            <a:off x="2706305" y="1772816"/>
            <a:ext cx="4625627" cy="4176464"/>
          </a:xfrm>
          <a:prstGeom prst="ellipse">
            <a:avLst/>
          </a:prstGeom>
          <a:solidFill>
            <a:schemeClr val="bg2"/>
          </a:solidFill>
          <a:ln w="9525">
            <a:solidFill>
              <a:schemeClr val="tx1"/>
            </a:solidFill>
            <a:miter lim="800000"/>
            <a:headEnd/>
            <a:tailEnd/>
          </a:ln>
        </p:spPr>
        <p:txBody>
          <a:bodyPr wrap="none" anchor="ctr"/>
          <a:lstStyle/>
          <a:p>
            <a:endParaRPr lang="en-ZA" altLang="en-US" sz="2400">
              <a:solidFill>
                <a:srgbClr val="EAEAEA"/>
              </a:solidFill>
              <a:latin typeface="Arial Narrow" pitchFamily="34" charset="0"/>
            </a:endParaRPr>
          </a:p>
        </p:txBody>
      </p:sp>
      <p:sp>
        <p:nvSpPr>
          <p:cNvPr id="19460" name="Oval 4"/>
          <p:cNvSpPr>
            <a:spLocks noChangeArrowheads="1"/>
          </p:cNvSpPr>
          <p:nvPr/>
        </p:nvSpPr>
        <p:spPr bwMode="auto">
          <a:xfrm>
            <a:off x="3745031" y="2217738"/>
            <a:ext cx="3581400" cy="3429000"/>
          </a:xfrm>
          <a:prstGeom prst="ellipse">
            <a:avLst/>
          </a:prstGeom>
          <a:solidFill>
            <a:schemeClr val="bg2"/>
          </a:solidFill>
          <a:ln w="9525">
            <a:solidFill>
              <a:schemeClr val="tx1"/>
            </a:solidFill>
            <a:miter lim="800000"/>
            <a:headEnd/>
            <a:tailEnd/>
          </a:ln>
        </p:spPr>
        <p:txBody>
          <a:bodyPr wrap="none" anchor="ctr"/>
          <a:lstStyle/>
          <a:p>
            <a:endParaRPr lang="en-ZA" altLang="en-US" sz="2400">
              <a:solidFill>
                <a:srgbClr val="EAEAEA"/>
              </a:solidFill>
              <a:latin typeface="Arial Narrow" pitchFamily="34" charset="0"/>
            </a:endParaRPr>
          </a:p>
        </p:txBody>
      </p:sp>
      <p:sp>
        <p:nvSpPr>
          <p:cNvPr id="19462" name="Text Box 7"/>
          <p:cNvSpPr txBox="1">
            <a:spLocks noChangeArrowheads="1"/>
          </p:cNvSpPr>
          <p:nvPr/>
        </p:nvSpPr>
        <p:spPr bwMode="auto">
          <a:xfrm>
            <a:off x="4087931" y="2795588"/>
            <a:ext cx="1600200" cy="646331"/>
          </a:xfrm>
          <a:prstGeom prst="rect">
            <a:avLst/>
          </a:prstGeom>
          <a:noFill/>
          <a:ln w="9525">
            <a:noFill/>
            <a:miter lim="800000"/>
            <a:headEnd/>
            <a:tailEnd/>
          </a:ln>
        </p:spPr>
        <p:txBody>
          <a:bodyPr>
            <a:spAutoFit/>
          </a:bodyPr>
          <a:lstStyle/>
          <a:p>
            <a:pPr>
              <a:spcBef>
                <a:spcPct val="50000"/>
              </a:spcBef>
            </a:pPr>
            <a:r>
              <a:rPr lang="en-US" altLang="en-US" sz="3600">
                <a:solidFill>
                  <a:srgbClr val="FCAB40"/>
                </a:solidFill>
                <a:latin typeface="Arial Narrow" pitchFamily="34" charset="0"/>
              </a:rPr>
              <a:t>Counter </a:t>
            </a:r>
          </a:p>
        </p:txBody>
      </p:sp>
      <p:grpSp>
        <p:nvGrpSpPr>
          <p:cNvPr id="2" name="Group 1"/>
          <p:cNvGrpSpPr/>
          <p:nvPr/>
        </p:nvGrpSpPr>
        <p:grpSpPr>
          <a:xfrm>
            <a:off x="5161130" y="3284538"/>
            <a:ext cx="2264296" cy="1295400"/>
            <a:chOff x="4513312" y="3284538"/>
            <a:chExt cx="2264296" cy="1295400"/>
          </a:xfrm>
        </p:grpSpPr>
        <p:sp>
          <p:nvSpPr>
            <p:cNvPr id="27657" name="AutoShape 9"/>
            <p:cNvSpPr>
              <a:spLocks noChangeArrowheads="1"/>
            </p:cNvSpPr>
            <p:nvPr/>
          </p:nvSpPr>
          <p:spPr bwMode="auto">
            <a:xfrm rot="10800000">
              <a:off x="4513312" y="3513138"/>
              <a:ext cx="1066800" cy="838200"/>
            </a:xfrm>
            <a:prstGeom prst="rightArrow">
              <a:avLst>
                <a:gd name="adj1" fmla="val 50000"/>
                <a:gd name="adj2" fmla="val 31818"/>
              </a:avLst>
            </a:prstGeom>
            <a:solidFill>
              <a:schemeClr val="accent5"/>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ZA" altLang="en-US" sz="2400">
                <a:solidFill>
                  <a:srgbClr val="EAEAEA"/>
                </a:solidFill>
                <a:latin typeface="Arial Narrow" pitchFamily="34" charset="0"/>
              </a:endParaRPr>
            </a:p>
          </p:txBody>
        </p:sp>
        <p:sp>
          <p:nvSpPr>
            <p:cNvPr id="27653" name="Oval 5"/>
            <p:cNvSpPr>
              <a:spLocks noChangeArrowheads="1"/>
            </p:cNvSpPr>
            <p:nvPr/>
          </p:nvSpPr>
          <p:spPr bwMode="auto">
            <a:xfrm rot="16200000">
              <a:off x="5383213" y="3284538"/>
              <a:ext cx="1295400" cy="1295400"/>
            </a:xfrm>
            <a:prstGeom prst="ellipse">
              <a:avLst/>
            </a:prstGeom>
            <a:solidFill>
              <a:schemeClr val="accent5"/>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ZA" altLang="en-US" sz="2400">
                <a:solidFill>
                  <a:srgbClr val="EAEAEA"/>
                </a:solidFill>
                <a:latin typeface="Arial Narrow" pitchFamily="34" charset="0"/>
              </a:endParaRPr>
            </a:p>
          </p:txBody>
        </p:sp>
        <p:sp>
          <p:nvSpPr>
            <p:cNvPr id="19465" name="Text Box 8"/>
            <p:cNvSpPr txBox="1">
              <a:spLocks noChangeArrowheads="1"/>
            </p:cNvSpPr>
            <p:nvPr/>
          </p:nvSpPr>
          <p:spPr bwMode="auto">
            <a:xfrm>
              <a:off x="4644008" y="3589338"/>
              <a:ext cx="2133600" cy="641350"/>
            </a:xfrm>
            <a:prstGeom prst="rect">
              <a:avLst/>
            </a:prstGeom>
            <a:noFill/>
            <a:ln w="9525">
              <a:noFill/>
              <a:miter lim="800000"/>
              <a:headEnd/>
              <a:tailEnd/>
            </a:ln>
          </p:spPr>
          <p:txBody>
            <a:bodyPr>
              <a:spAutoFit/>
            </a:bodyPr>
            <a:lstStyle/>
            <a:p>
              <a:pPr>
                <a:spcBef>
                  <a:spcPct val="50000"/>
                </a:spcBef>
              </a:pPr>
              <a:r>
                <a:rPr lang="en-US" altLang="en-US" sz="3600" dirty="0">
                  <a:solidFill>
                    <a:srgbClr val="000000"/>
                  </a:solidFill>
                  <a:latin typeface="Arial Narrow" pitchFamily="34" charset="0"/>
                </a:rPr>
                <a:t>Trendsetter</a:t>
              </a:r>
            </a:p>
          </p:txBody>
        </p:sp>
      </p:grpSp>
    </p:spTree>
    <p:extLst>
      <p:ext uri="{BB962C8B-B14F-4D97-AF65-F5344CB8AC3E}">
        <p14:creationId xmlns:p14="http://schemas.microsoft.com/office/powerpoint/2010/main" val="27279937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6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46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460" grpId="0" animBg="1"/>
      <p:bldP spid="1946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p-attitude3"/>
          <p:cNvPicPr>
            <a:picLocks noChangeAspect="1" noChangeArrowheads="1"/>
          </p:cNvPicPr>
          <p:nvPr/>
        </p:nvPicPr>
        <p:blipFill>
          <a:blip r:embed="rId3" cstate="print">
            <a:extLst>
              <a:ext uri="{28A0092B-C50C-407E-A947-70E740481C1C}">
                <a14:useLocalDpi xmlns:a14="http://schemas.microsoft.com/office/drawing/2010/main" val="0"/>
              </a:ext>
            </a:extLst>
          </a:blip>
          <a:srcRect l="8594" t="9479" r="8281" b="25781"/>
          <a:stretch>
            <a:fillRect/>
          </a:stretch>
        </p:blipFill>
        <p:spPr bwMode="auto">
          <a:xfrm>
            <a:off x="1371600" y="1057275"/>
            <a:ext cx="6654800"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5875" name="Text Box 3"/>
          <p:cNvSpPr txBox="1">
            <a:spLocks noChangeArrowheads="1"/>
          </p:cNvSpPr>
          <p:nvPr/>
        </p:nvSpPr>
        <p:spPr bwMode="auto">
          <a:xfrm>
            <a:off x="1371600" y="5181600"/>
            <a:ext cx="67056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dirty="0">
                <a:solidFill>
                  <a:srgbClr val="EAEAEA"/>
                </a:solidFill>
                <a:latin typeface="Algerian" panose="04020705040A02060702" pitchFamily="82" charset="0"/>
              </a:rPr>
              <a:t>Igniting a life of </a:t>
            </a:r>
          </a:p>
          <a:p>
            <a:pPr algn="ctr"/>
            <a:r>
              <a:rPr lang="en-US" altLang="en-US" sz="4000" dirty="0">
                <a:solidFill>
                  <a:srgbClr val="EAEAEA"/>
                </a:solidFill>
                <a:latin typeface="Comic Sans MS" panose="030F0702030302020204" pitchFamily="66" charset="0"/>
              </a:rPr>
              <a:t>Adventure    Joy    Impact </a:t>
            </a:r>
          </a:p>
        </p:txBody>
      </p:sp>
    </p:spTree>
    <p:extLst>
      <p:ext uri="{BB962C8B-B14F-4D97-AF65-F5344CB8AC3E}">
        <p14:creationId xmlns:p14="http://schemas.microsoft.com/office/powerpoint/2010/main" val="381534327"/>
      </p:ext>
    </p:extLst>
  </p:cSld>
  <p:clrMapOvr>
    <a:masterClrMapping/>
  </p:clrMapOvr>
  <p:transition advTm="5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35875"/>
                                        </p:tgtEl>
                                        <p:attrNameLst>
                                          <p:attrName>style.visibility</p:attrName>
                                        </p:attrNameLst>
                                      </p:cBhvr>
                                      <p:to>
                                        <p:strVal val="visible"/>
                                      </p:to>
                                    </p:set>
                                    <p:animEffect transition="in" filter="box(out)">
                                      <p:cBhvr>
                                        <p:cTn id="7" dur="500"/>
                                        <p:tgtEl>
                                          <p:spTgt spid="335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3983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6B6DE-AEE8-440C-8808-589220D0FA35}"/>
              </a:ext>
            </a:extLst>
          </p:cNvPr>
          <p:cNvSpPr>
            <a:spLocks noGrp="1"/>
          </p:cNvSpPr>
          <p:nvPr>
            <p:ph type="title"/>
          </p:nvPr>
        </p:nvSpPr>
        <p:spPr/>
        <p:txBody>
          <a:bodyPr>
            <a:normAutofit fontScale="90000"/>
          </a:bodyPr>
          <a:lstStyle/>
          <a:p>
            <a:r>
              <a:rPr lang="en-ZA" sz="4000" dirty="0"/>
              <a:t/>
            </a:r>
            <a:br>
              <a:rPr lang="en-ZA" sz="4000" dirty="0"/>
            </a:br>
            <a:r>
              <a:rPr lang="en-ZA" sz="4000" dirty="0"/>
              <a:t>Rich Papier</a:t>
            </a:r>
            <a:br>
              <a:rPr lang="en-ZA" sz="4000" dirty="0"/>
            </a:br>
            <a:endParaRPr lang="en-ZA" sz="4000" dirty="0"/>
          </a:p>
        </p:txBody>
      </p:sp>
      <p:sp>
        <p:nvSpPr>
          <p:cNvPr id="5" name="Content Placeholder 4">
            <a:extLst>
              <a:ext uri="{FF2B5EF4-FFF2-40B4-BE49-F238E27FC236}">
                <a16:creationId xmlns:a16="http://schemas.microsoft.com/office/drawing/2014/main" id="{93A6CF6C-0AE5-420D-826E-0FC8B1969312}"/>
              </a:ext>
            </a:extLst>
          </p:cNvPr>
          <p:cNvSpPr>
            <a:spLocks noGrp="1"/>
          </p:cNvSpPr>
          <p:nvPr>
            <p:ph idx="1"/>
          </p:nvPr>
        </p:nvSpPr>
        <p:spPr/>
        <p:txBody>
          <a:bodyPr/>
          <a:lstStyle/>
          <a:p>
            <a:pPr marL="0" indent="0" algn="ctr">
              <a:buNone/>
            </a:pPr>
            <a:r>
              <a:rPr lang="en-ZA" sz="4400" b="1" dirty="0"/>
              <a:t>Stories</a:t>
            </a:r>
          </a:p>
          <a:p>
            <a:r>
              <a:rPr lang="en-ZA" sz="4000" dirty="0"/>
              <a:t>Cassie Carstens</a:t>
            </a:r>
          </a:p>
          <a:p>
            <a:r>
              <a:rPr lang="en-ZA" sz="4000" dirty="0"/>
              <a:t>Natasha form Ukraine</a:t>
            </a:r>
          </a:p>
          <a:p>
            <a:r>
              <a:rPr lang="en-ZA" sz="4000" dirty="0"/>
              <a:t>Rick Papier</a:t>
            </a:r>
          </a:p>
        </p:txBody>
      </p:sp>
    </p:spTree>
    <p:extLst>
      <p:ext uri="{BB962C8B-B14F-4D97-AF65-F5344CB8AC3E}">
        <p14:creationId xmlns:p14="http://schemas.microsoft.com/office/powerpoint/2010/main" val="3686737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78DEC-2C34-4E82-BCE9-2E8D53A964D5}"/>
              </a:ext>
            </a:extLst>
          </p:cNvPr>
          <p:cNvSpPr>
            <a:spLocks noGrp="1"/>
          </p:cNvSpPr>
          <p:nvPr>
            <p:ph type="title"/>
          </p:nvPr>
        </p:nvSpPr>
        <p:spPr>
          <a:xfrm>
            <a:off x="457200" y="274638"/>
            <a:ext cx="8229600" cy="5170586"/>
          </a:xfrm>
        </p:spPr>
        <p:txBody>
          <a:bodyPr>
            <a:normAutofit/>
          </a:bodyPr>
          <a:lstStyle/>
          <a:p>
            <a:r>
              <a:rPr lang="en-US" b="1" u="sng" dirty="0">
                <a:effectLst/>
              </a:rPr>
              <a:t/>
            </a:r>
            <a:br>
              <a:rPr lang="en-US" b="1" u="sng" dirty="0">
                <a:effectLst/>
              </a:rPr>
            </a:br>
            <a:r>
              <a:rPr lang="en-US" b="1" dirty="0">
                <a:effectLst/>
              </a:rPr>
              <a:t> </a:t>
            </a:r>
            <a:r>
              <a:rPr lang="en-US" sz="4000" b="1" dirty="0">
                <a:effectLst/>
              </a:rPr>
              <a:t>Principals </a:t>
            </a:r>
            <a:br>
              <a:rPr lang="en-US" sz="4000" b="1" dirty="0">
                <a:effectLst/>
              </a:rPr>
            </a:br>
            <a:r>
              <a:rPr lang="en-US" sz="4000" b="1" dirty="0">
                <a:effectLst/>
              </a:rPr>
              <a:t>of </a:t>
            </a:r>
            <a:br>
              <a:rPr lang="en-US" sz="4000" b="1" dirty="0">
                <a:effectLst/>
              </a:rPr>
            </a:br>
            <a:r>
              <a:rPr lang="en-US" sz="4000" b="1" dirty="0">
                <a:effectLst/>
              </a:rPr>
              <a:t>Transformation</a:t>
            </a:r>
            <a:r>
              <a:rPr lang="en-ZA" sz="4000" dirty="0">
                <a:effectLst/>
              </a:rPr>
              <a:t/>
            </a:r>
            <a:br>
              <a:rPr lang="en-ZA" sz="4000" dirty="0">
                <a:effectLst/>
              </a:rPr>
            </a:br>
            <a:endParaRPr lang="en-ZA" sz="4000" dirty="0"/>
          </a:p>
        </p:txBody>
      </p:sp>
      <p:sp>
        <p:nvSpPr>
          <p:cNvPr id="3" name="Content Placeholder 2">
            <a:extLst>
              <a:ext uri="{FF2B5EF4-FFF2-40B4-BE49-F238E27FC236}">
                <a16:creationId xmlns:a16="http://schemas.microsoft.com/office/drawing/2014/main" id="{D32A1436-F9B7-48C0-870D-EFC9507EB663}"/>
              </a:ext>
            </a:extLst>
          </p:cNvPr>
          <p:cNvSpPr>
            <a:spLocks noGrp="1"/>
          </p:cNvSpPr>
          <p:nvPr>
            <p:ph idx="1"/>
          </p:nvPr>
        </p:nvSpPr>
        <p:spPr>
          <a:xfrm>
            <a:off x="457200" y="274639"/>
            <a:ext cx="8229600" cy="490066"/>
          </a:xfrm>
        </p:spPr>
        <p:txBody>
          <a:bodyPr/>
          <a:lstStyle/>
          <a:p>
            <a:pPr marL="0" indent="0">
              <a:buNone/>
            </a:pPr>
            <a:endParaRPr lang="en-ZA" dirty="0"/>
          </a:p>
        </p:txBody>
      </p:sp>
    </p:spTree>
    <p:extLst>
      <p:ext uri="{BB962C8B-B14F-4D97-AF65-F5344CB8AC3E}">
        <p14:creationId xmlns:p14="http://schemas.microsoft.com/office/powerpoint/2010/main" val="1104037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115BA-148F-4FDC-8F29-2F35A2ABBD44}"/>
              </a:ext>
            </a:extLst>
          </p:cNvPr>
          <p:cNvSpPr>
            <a:spLocks noGrp="1"/>
          </p:cNvSpPr>
          <p:nvPr>
            <p:ph type="title"/>
          </p:nvPr>
        </p:nvSpPr>
        <p:spPr/>
        <p:txBody>
          <a:bodyPr>
            <a:normAutofit/>
          </a:bodyPr>
          <a:lstStyle/>
          <a:p>
            <a:r>
              <a:rPr lang="en-ZA" sz="4000" dirty="0"/>
              <a:t>1. Wholistic</a:t>
            </a:r>
          </a:p>
        </p:txBody>
      </p:sp>
      <p:sp>
        <p:nvSpPr>
          <p:cNvPr id="3" name="Content Placeholder 2">
            <a:extLst>
              <a:ext uri="{FF2B5EF4-FFF2-40B4-BE49-F238E27FC236}">
                <a16:creationId xmlns:a16="http://schemas.microsoft.com/office/drawing/2014/main" id="{03DB4957-740A-4A15-8A1D-A7DA9B1945BC}"/>
              </a:ext>
            </a:extLst>
          </p:cNvPr>
          <p:cNvSpPr>
            <a:spLocks noGrp="1"/>
          </p:cNvSpPr>
          <p:nvPr>
            <p:ph idx="1"/>
          </p:nvPr>
        </p:nvSpPr>
        <p:spPr>
          <a:xfrm>
            <a:off x="457200" y="1618861"/>
            <a:ext cx="8229600" cy="4525963"/>
          </a:xfrm>
        </p:spPr>
        <p:txBody>
          <a:bodyPr/>
          <a:lstStyle/>
          <a:p>
            <a:pPr marL="0" lvl="0" indent="0">
              <a:buNone/>
            </a:pPr>
            <a:r>
              <a:rPr lang="en-US" sz="3600" dirty="0"/>
              <a:t>Always consider the </a:t>
            </a:r>
            <a:endParaRPr lang="en-ZA" sz="3600" dirty="0"/>
          </a:p>
          <a:p>
            <a:pPr marL="0" lvl="0" indent="0">
              <a:buNone/>
            </a:pPr>
            <a:r>
              <a:rPr lang="en-US" sz="3600" i="1" dirty="0"/>
              <a:t>Physical, Economic, Emotional, Cognitive, Mental, Social, Spiritual </a:t>
            </a:r>
            <a:r>
              <a:rPr lang="en-US" sz="3600" dirty="0"/>
              <a:t>aspects of individuals and the community</a:t>
            </a:r>
            <a:endParaRPr lang="en-ZA" sz="3600" dirty="0"/>
          </a:p>
          <a:p>
            <a:endParaRPr lang="en-ZA" dirty="0"/>
          </a:p>
        </p:txBody>
      </p:sp>
    </p:spTree>
    <p:extLst>
      <p:ext uri="{BB962C8B-B14F-4D97-AF65-F5344CB8AC3E}">
        <p14:creationId xmlns:p14="http://schemas.microsoft.com/office/powerpoint/2010/main" val="3867171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72771-261F-4B1B-8E54-DC8F4F5096AC}"/>
              </a:ext>
            </a:extLst>
          </p:cNvPr>
          <p:cNvSpPr>
            <a:spLocks noGrp="1"/>
          </p:cNvSpPr>
          <p:nvPr>
            <p:ph type="title"/>
          </p:nvPr>
        </p:nvSpPr>
        <p:spPr/>
        <p:txBody>
          <a:bodyPr/>
          <a:lstStyle/>
          <a:p>
            <a:r>
              <a:rPr lang="en-ZA" sz="4000" dirty="0"/>
              <a:t>2. Development</a:t>
            </a:r>
          </a:p>
        </p:txBody>
      </p:sp>
      <p:sp>
        <p:nvSpPr>
          <p:cNvPr id="3" name="Content Placeholder 2">
            <a:extLst>
              <a:ext uri="{FF2B5EF4-FFF2-40B4-BE49-F238E27FC236}">
                <a16:creationId xmlns:a16="http://schemas.microsoft.com/office/drawing/2014/main" id="{2E0B2F02-EE3C-4ECB-BB4B-AA8111CAE753}"/>
              </a:ext>
            </a:extLst>
          </p:cNvPr>
          <p:cNvSpPr>
            <a:spLocks noGrp="1"/>
          </p:cNvSpPr>
          <p:nvPr>
            <p:ph idx="1"/>
          </p:nvPr>
        </p:nvSpPr>
        <p:spPr/>
        <p:txBody>
          <a:bodyPr/>
          <a:lstStyle/>
          <a:p>
            <a:pPr marL="0" lvl="0" indent="0">
              <a:buNone/>
            </a:pPr>
            <a:endParaRPr lang="en-ZA" dirty="0"/>
          </a:p>
          <a:p>
            <a:pPr marL="0" lvl="0" indent="0">
              <a:buNone/>
            </a:pPr>
            <a:r>
              <a:rPr lang="en-US" sz="3200" dirty="0"/>
              <a:t>It is VERY difficult (impossible?) for a person/community to commit to be empowered, and to engage in their own (and/or the community’s) development once they have been given a lot of things or have become dependent on whatever kind of relief. </a:t>
            </a:r>
            <a:endParaRPr lang="en-ZA" sz="3200" dirty="0"/>
          </a:p>
          <a:p>
            <a:pPr marL="0" indent="0">
              <a:buNone/>
            </a:pPr>
            <a:endParaRPr lang="en-ZA" dirty="0"/>
          </a:p>
        </p:txBody>
      </p:sp>
    </p:spTree>
    <p:extLst>
      <p:ext uri="{BB962C8B-B14F-4D97-AF65-F5344CB8AC3E}">
        <p14:creationId xmlns:p14="http://schemas.microsoft.com/office/powerpoint/2010/main" val="2847818904"/>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
  <TotalTime>16726</TotalTime>
  <Words>518</Words>
  <Application>Microsoft Office PowerPoint</Application>
  <PresentationFormat>On-screen Show (4:3)</PresentationFormat>
  <Paragraphs>68</Paragraphs>
  <Slides>21</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Algerian</vt:lpstr>
      <vt:lpstr>Arial</vt:lpstr>
      <vt:lpstr>Arial Black</vt:lpstr>
      <vt:lpstr>Arial Narrow</vt:lpstr>
      <vt:lpstr>Calibri</vt:lpstr>
      <vt:lpstr>Comic Sans MS</vt:lpstr>
      <vt:lpstr>Times New Roman</vt:lpstr>
      <vt:lpstr>Tw Cen MT</vt:lpstr>
      <vt:lpstr>Thatch</vt:lpstr>
      <vt:lpstr>THREE ISSUES TO SOLVE</vt:lpstr>
      <vt:lpstr>PowerPoint Presentation</vt:lpstr>
      <vt:lpstr>Becoming a Trendsetter</vt:lpstr>
      <vt:lpstr>PowerPoint Presentation</vt:lpstr>
      <vt:lpstr>PowerPoint Presentation</vt:lpstr>
      <vt:lpstr> Rich Papier </vt:lpstr>
      <vt:lpstr>  Principals  of  Transformation </vt:lpstr>
      <vt:lpstr>1. Wholistic</vt:lpstr>
      <vt:lpstr>2. Development</vt:lpstr>
      <vt:lpstr>3. Local Resources</vt:lpstr>
      <vt:lpstr>4. Local/Community Ownership</vt:lpstr>
      <vt:lpstr>5. Multiplication</vt:lpstr>
      <vt:lpstr>6. Long- term</vt:lpstr>
      <vt:lpstr>7. Prevention</vt:lpstr>
      <vt:lpstr>8. Kingdom of God</vt:lpstr>
      <vt:lpstr> Few thoughts about the beginning of Community Transformation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HALF TIME</dc:title>
  <dc:creator>INC</dc:creator>
  <cp:lastModifiedBy>Le Roux, W, Mev &lt;wler@sun.ac.za&gt;</cp:lastModifiedBy>
  <cp:revision>721</cp:revision>
  <dcterms:created xsi:type="dcterms:W3CDTF">2009-10-01T17:50:04Z</dcterms:created>
  <dcterms:modified xsi:type="dcterms:W3CDTF">2018-06-18T11:25:04Z</dcterms:modified>
</cp:coreProperties>
</file>