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57" r:id="rId3"/>
    <p:sldId id="258" r:id="rId4"/>
    <p:sldId id="292" r:id="rId5"/>
    <p:sldId id="293" r:id="rId6"/>
    <p:sldId id="294" r:id="rId7"/>
    <p:sldId id="295" r:id="rId8"/>
    <p:sldId id="259" r:id="rId9"/>
    <p:sldId id="296" r:id="rId10"/>
    <p:sldId id="260" r:id="rId11"/>
    <p:sldId id="297" r:id="rId12"/>
    <p:sldId id="261" r:id="rId13"/>
    <p:sldId id="298" r:id="rId14"/>
    <p:sldId id="299" r:id="rId15"/>
    <p:sldId id="262" r:id="rId16"/>
    <p:sldId id="300" r:id="rId17"/>
    <p:sldId id="301" r:id="rId18"/>
    <p:sldId id="302" r:id="rId19"/>
    <p:sldId id="303" r:id="rId20"/>
  </p:sldIdLst>
  <p:sldSz cx="12192000" cy="6858000"/>
  <p:notesSz cx="6858000"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B1352B1-67E0-4FF5-83D9-C97C191C206E}">
          <p14:sldIdLst>
            <p14:sldId id="256"/>
            <p14:sldId id="257"/>
            <p14:sldId id="258"/>
            <p14:sldId id="292"/>
            <p14:sldId id="293"/>
            <p14:sldId id="294"/>
            <p14:sldId id="295"/>
            <p14:sldId id="259"/>
            <p14:sldId id="296"/>
            <p14:sldId id="260"/>
            <p14:sldId id="297"/>
            <p14:sldId id="261"/>
            <p14:sldId id="298"/>
            <p14:sldId id="299"/>
            <p14:sldId id="262"/>
            <p14:sldId id="300"/>
            <p14:sldId id="301"/>
            <p14:sldId id="302"/>
            <p14:sldId id="303"/>
          </p14:sldIdLst>
        </p14:section>
        <p14:section name="Untitled Section" id="{F9B4C9A7-77E8-474E-9454-30A79BB1E7CF}">
          <p14:sldIdLst/>
        </p14:section>
      </p14:sectionLst>
    </p:ext>
    <p:ext uri="{EFAFB233-063F-42B5-8137-9DF3F51BA10A}">
      <p15:sldGuideLst xmlns:p15="http://schemas.microsoft.com/office/powerpoint/2012/main">
        <p15:guide id="1" orient="horz" pos="2160" userDrawn="1">
          <p15:clr>
            <a:srgbClr val="A4A3A4"/>
          </p15:clr>
        </p15:guide>
        <p15:guide id="2" pos="3341" userDrawn="1">
          <p15:clr>
            <a:srgbClr val="A4A3A4"/>
          </p15:clr>
        </p15:guide>
      </p15:sldGuideLst>
    </p:ext>
    <p:ext uri="{2D200454-40CA-4A62-9FC3-DE9A4176ACB9}">
      <p15:notesGuideLst xmlns:p15="http://schemas.microsoft.com/office/powerpoint/2012/main">
        <p15:guide id="1" orient="horz" pos="2939"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01" d="100"/>
          <a:sy n="101" d="100"/>
        </p:scale>
        <p:origin x="138" y="312"/>
      </p:cViewPr>
      <p:guideLst>
        <p:guide orient="horz" pos="2160"/>
        <p:guide pos="3341"/>
      </p:guideLst>
    </p:cSldViewPr>
  </p:slideViewPr>
  <p:notesTextViewPr>
    <p:cViewPr>
      <p:scale>
        <a:sx n="1" d="1"/>
        <a:sy n="1" d="1"/>
      </p:scale>
      <p:origin x="0" y="0"/>
    </p:cViewPr>
  </p:notesTextViewPr>
  <p:notesViewPr>
    <p:cSldViewPr snapToGrid="0" showGuides="1">
      <p:cViewPr varScale="1">
        <p:scale>
          <a:sx n="82" d="100"/>
          <a:sy n="82" d="100"/>
        </p:scale>
        <p:origin x="3018" y="108"/>
      </p:cViewPr>
      <p:guideLst>
        <p:guide orient="horz" pos="2939"/>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23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67231"/>
          </a:xfrm>
          <a:prstGeom prst="rect">
            <a:avLst/>
          </a:prstGeom>
        </p:spPr>
        <p:txBody>
          <a:bodyPr vert="horz" lIns="91440" tIns="45720" rIns="91440" bIns="45720" rtlCol="0"/>
          <a:lstStyle>
            <a:lvl1pPr algn="r">
              <a:defRPr sz="1200"/>
            </a:lvl1pPr>
          </a:lstStyle>
          <a:p>
            <a:fld id="{5EEF4A51-7111-4D0A-B053-3770656E30FC}" type="datetimeFigureOut">
              <a:rPr lang="en-GB" smtClean="0"/>
              <a:t>08/08/2019</a:t>
            </a:fld>
            <a:endParaRPr lang="en-GB"/>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81532"/>
            <a:ext cx="5486400" cy="366670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45046"/>
            <a:ext cx="2971800" cy="46723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845046"/>
            <a:ext cx="2971800" cy="467230"/>
          </a:xfrm>
          <a:prstGeom prst="rect">
            <a:avLst/>
          </a:prstGeom>
        </p:spPr>
        <p:txBody>
          <a:bodyPr vert="horz" lIns="91440" tIns="45720" rIns="91440" bIns="45720" rtlCol="0" anchor="b"/>
          <a:lstStyle>
            <a:lvl1pPr algn="r">
              <a:defRPr sz="1200"/>
            </a:lvl1pPr>
          </a:lstStyle>
          <a:p>
            <a:fld id="{1082DAF3-6930-44E7-8A2A-05743967C167}" type="slidenum">
              <a:rPr lang="en-GB" smtClean="0"/>
              <a:t>‹#›</a:t>
            </a:fld>
            <a:endParaRPr lang="en-GB"/>
          </a:p>
        </p:txBody>
      </p:sp>
    </p:spTree>
    <p:extLst>
      <p:ext uri="{BB962C8B-B14F-4D97-AF65-F5344CB8AC3E}">
        <p14:creationId xmlns:p14="http://schemas.microsoft.com/office/powerpoint/2010/main" val="299965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82DAF3-6930-44E7-8A2A-05743967C167}" type="slidenum">
              <a:rPr lang="en-GB" smtClean="0"/>
              <a:t>1</a:t>
            </a:fld>
            <a:endParaRPr lang="en-GB"/>
          </a:p>
        </p:txBody>
      </p:sp>
    </p:spTree>
    <p:extLst>
      <p:ext uri="{BB962C8B-B14F-4D97-AF65-F5344CB8AC3E}">
        <p14:creationId xmlns:p14="http://schemas.microsoft.com/office/powerpoint/2010/main" val="2331216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Significance and honor—the street is the dishonored and oppressed; church as an institution has great power = honor and respect. By standing with those on the street, lend them the church’s honor. Like Jesus did for sinners.</a:t>
            </a:r>
          </a:p>
          <a:p>
            <a:pPr marL="171450" indent="-171450">
              <a:buFont typeface="Arial" panose="020B0604020202020204" pitchFamily="34" charset="0"/>
              <a:buChar char="•"/>
            </a:pPr>
            <a:r>
              <a:rPr lang="en-US" dirty="0" err="1"/>
              <a:t>Visability</a:t>
            </a:r>
            <a:r>
              <a:rPr lang="en-US" dirty="0"/>
              <a:t>—Sometimes the church gains attention, </a:t>
            </a:r>
            <a:r>
              <a:rPr lang="en-US" dirty="0" err="1"/>
              <a:t>bc</a:t>
            </a:r>
            <a:r>
              <a:rPr lang="en-US" dirty="0"/>
              <a:t> of moral authority, which can be used to heighten SPIRITUAL and MORAL significance of an issue; not only political any longer, makes the claim a matter of faith, which implicates those who claim to be followers of Jesus.</a:t>
            </a:r>
          </a:p>
          <a:p>
            <a:pPr marL="171450" indent="-171450">
              <a:buFont typeface="Arial" panose="020B0604020202020204" pitchFamily="34" charset="0"/>
              <a:buChar char="•"/>
            </a:pPr>
            <a:r>
              <a:rPr lang="en-US" dirty="0"/>
              <a:t>Bring legitimacy—This claim is valid; Not by force of institutional power, but by showing alignment with scripture, tradition, symbols of the faith, etc.</a:t>
            </a:r>
          </a:p>
          <a:p>
            <a:pPr marL="171450" indent="-171450">
              <a:buFont typeface="Arial" panose="020B0604020202020204" pitchFamily="34" charset="0"/>
              <a:buChar char="•"/>
            </a:pPr>
            <a:r>
              <a:rPr lang="en-US" dirty="0"/>
              <a:t>Support, sanctuary, comfort—Food or water for protestors, safety for immigrants fleeing state forces, funeral for neighborhood victim</a:t>
            </a:r>
            <a:endParaRPr lang="en-GB" dirty="0"/>
          </a:p>
          <a:p>
            <a:endParaRPr lang="en-GB" dirty="0"/>
          </a:p>
        </p:txBody>
      </p:sp>
      <p:sp>
        <p:nvSpPr>
          <p:cNvPr id="4" name="Slide Number Placeholder 3"/>
          <p:cNvSpPr>
            <a:spLocks noGrp="1"/>
          </p:cNvSpPr>
          <p:nvPr>
            <p:ph type="sldNum" sz="quarter" idx="5"/>
          </p:nvPr>
        </p:nvSpPr>
        <p:spPr/>
        <p:txBody>
          <a:bodyPr/>
          <a:lstStyle/>
          <a:p>
            <a:fld id="{1082DAF3-6930-44E7-8A2A-05743967C167}" type="slidenum">
              <a:rPr lang="en-GB" smtClean="0"/>
              <a:t>10</a:t>
            </a:fld>
            <a:endParaRPr lang="en-GB"/>
          </a:p>
        </p:txBody>
      </p:sp>
    </p:spTree>
    <p:extLst>
      <p:ext uri="{BB962C8B-B14F-4D97-AF65-F5344CB8AC3E}">
        <p14:creationId xmlns:p14="http://schemas.microsoft.com/office/powerpoint/2010/main" val="410125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are they?</a:t>
            </a:r>
          </a:p>
          <a:p>
            <a:pPr marL="628650" lvl="1" indent="-171450">
              <a:buFont typeface="Arial" panose="020B0604020202020204" pitchFamily="34" charset="0"/>
              <a:buChar char="•"/>
            </a:pPr>
            <a:r>
              <a:rPr lang="en-US" dirty="0"/>
              <a:t>They are there. We have to see them, recognize them as liturgy, </a:t>
            </a:r>
          </a:p>
          <a:p>
            <a:pPr marL="628650" lvl="1" indent="-171450">
              <a:buFont typeface="Arial" panose="020B0604020202020204" pitchFamily="34" charset="0"/>
              <a:buChar char="•"/>
            </a:pPr>
            <a:r>
              <a:rPr lang="en-US" dirty="0"/>
              <a:t>Name them as such. The street does not use the language of liturgy. Power uses that language. Church must interpret for power the liturgical language of the street.</a:t>
            </a:r>
            <a:endParaRPr lang="en-GB" dirty="0"/>
          </a:p>
          <a:p>
            <a:endParaRPr lang="en-GB" dirty="0"/>
          </a:p>
          <a:p>
            <a:r>
              <a:rPr lang="en-GB" dirty="0"/>
              <a:t>BTW, this is the work of a Black Public Theology of Liberation</a:t>
            </a:r>
          </a:p>
          <a:p>
            <a:r>
              <a:rPr lang="en-GB" dirty="0"/>
              <a:t>Public Theology </a:t>
            </a:r>
            <a:r>
              <a:rPr lang="en-GB" dirty="0" err="1"/>
              <a:t>bc</a:t>
            </a:r>
            <a:r>
              <a:rPr lang="en-GB" dirty="0"/>
              <a:t> it is invites public participation, it is multidisciplinary, it speaks to issues of public and political concern. </a:t>
            </a:r>
          </a:p>
          <a:p>
            <a:r>
              <a:rPr lang="en-GB" dirty="0"/>
              <a:t>Also, </a:t>
            </a:r>
            <a:r>
              <a:rPr lang="en-GB" dirty="0" err="1"/>
              <a:t>centers</a:t>
            </a:r>
            <a:r>
              <a:rPr lang="en-GB" dirty="0"/>
              <a:t> Black life, concerned with the task of full liberation for black persons (not mere alleviation of material conditions), hopefully of all genders.</a:t>
            </a:r>
          </a:p>
          <a:p>
            <a:endParaRPr lang="en-GB" dirty="0"/>
          </a:p>
        </p:txBody>
      </p:sp>
      <p:sp>
        <p:nvSpPr>
          <p:cNvPr id="4" name="Slide Number Placeholder 3"/>
          <p:cNvSpPr>
            <a:spLocks noGrp="1"/>
          </p:cNvSpPr>
          <p:nvPr>
            <p:ph type="sldNum" sz="quarter" idx="5"/>
          </p:nvPr>
        </p:nvSpPr>
        <p:spPr/>
        <p:txBody>
          <a:bodyPr/>
          <a:lstStyle/>
          <a:p>
            <a:fld id="{1082DAF3-6930-44E7-8A2A-05743967C167}" type="slidenum">
              <a:rPr lang="en-GB" smtClean="0"/>
              <a:t>11</a:t>
            </a:fld>
            <a:endParaRPr lang="en-GB"/>
          </a:p>
        </p:txBody>
      </p:sp>
    </p:spTree>
    <p:extLst>
      <p:ext uri="{BB962C8B-B14F-4D97-AF65-F5344CB8AC3E}">
        <p14:creationId xmlns:p14="http://schemas.microsoft.com/office/powerpoint/2010/main" val="382767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81532"/>
            <a:ext cx="5486400" cy="4556960"/>
          </a:xfrm>
        </p:spPr>
        <p:txBody>
          <a:bodyPr/>
          <a:lstStyle/>
          <a:p>
            <a:r>
              <a:rPr lang="en-US" dirty="0"/>
              <a:t>Trinitarian Incarnation:</a:t>
            </a:r>
          </a:p>
          <a:p>
            <a:r>
              <a:rPr lang="en-US" dirty="0"/>
              <a:t>First, the gathering of bodies affirms the </a:t>
            </a:r>
            <a:r>
              <a:rPr lang="en-US" i="1" dirty="0"/>
              <a:t>imago </a:t>
            </a:r>
            <a:r>
              <a:rPr lang="en-US" i="1" dirty="0" err="1"/>
              <a:t>dei</a:t>
            </a:r>
            <a:r>
              <a:rPr lang="en-US" dirty="0"/>
              <a:t> of humanity. When bodies gather in public places, particularly bodies that are raced as Black, their actions constitute an embodied insistence on being seen and on being recognized as human. The gathered pronounce their creation as beings bearing the image of God. Not only do they insist on recognition of their humanity, but their gathered presence presses their claim for recognition of a humanity that is free, and that is endowed with the rights of free persons; they claim nothing less than citizenship. Second, the gathered bodies image the church, the body of Christ, as a singularized plurality. The one body of Christ, the church, began with unheralded diversity for its day, Jews and Greeks, women and men, young and old, were afforded welcome. Bodies gathered in protest against injustice represent the same diversity and particularization of persons. Individuals, retaining their particularities, become homogenized into one unified body, which becomes </a:t>
            </a:r>
            <a:r>
              <a:rPr lang="en-US" i="1" dirty="0"/>
              <a:t>church</a:t>
            </a:r>
            <a:r>
              <a:rPr lang="en-US" dirty="0"/>
              <a:t>, through their common desire for </a:t>
            </a:r>
            <a:r>
              <a:rPr lang="en-US" i="1" dirty="0"/>
              <a:t>God's</a:t>
            </a:r>
            <a:r>
              <a:rPr lang="en-US" dirty="0"/>
              <a:t> peace, not the peace of the State, </a:t>
            </a:r>
            <a:r>
              <a:rPr lang="en-US" i="1" dirty="0"/>
              <a:t>God's</a:t>
            </a:r>
            <a:r>
              <a:rPr lang="en-US" dirty="0"/>
              <a:t> justice, not the Justice of the world. In gathering and assembling the individual bodies become the one body of Christ, through their modeling of Christ’s incarnation. By divesting themselves of the anonymity and safety that they could individually enjoy away from the assembly, the gathered demonstrate Jesus’ commitment to being bodily among those whom society regards as the least, and a . bodily commitment to the marginalized outpaces any loyalty to predominant cultures of accumulation and politics of inequality. In the pursuit of peace, justice, and solidarity, gathered protesting bodies can become sanctified bodies. The assembled bodies become the church.</a:t>
            </a:r>
            <a:endParaRPr lang="en-GB" dirty="0"/>
          </a:p>
          <a:p>
            <a:endParaRPr lang="en-GB" dirty="0"/>
          </a:p>
          <a:p>
            <a:endParaRPr lang="en-US" dirty="0"/>
          </a:p>
          <a:p>
            <a:endParaRPr lang="en-GB" dirty="0"/>
          </a:p>
        </p:txBody>
      </p:sp>
      <p:sp>
        <p:nvSpPr>
          <p:cNvPr id="4" name="Slide Number Placeholder 3"/>
          <p:cNvSpPr>
            <a:spLocks noGrp="1"/>
          </p:cNvSpPr>
          <p:nvPr>
            <p:ph type="sldNum" sz="quarter" idx="5"/>
          </p:nvPr>
        </p:nvSpPr>
        <p:spPr/>
        <p:txBody>
          <a:bodyPr/>
          <a:lstStyle/>
          <a:p>
            <a:fld id="{1082DAF3-6930-44E7-8A2A-05743967C167}" type="slidenum">
              <a:rPr lang="en-GB" smtClean="0"/>
              <a:t>12</a:t>
            </a:fld>
            <a:endParaRPr lang="en-GB"/>
          </a:p>
        </p:txBody>
      </p:sp>
    </p:spTree>
    <p:extLst>
      <p:ext uri="{BB962C8B-B14F-4D97-AF65-F5344CB8AC3E}">
        <p14:creationId xmlns:p14="http://schemas.microsoft.com/office/powerpoint/2010/main" val="1334956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81532"/>
            <a:ext cx="5486400" cy="4556960"/>
          </a:xfrm>
        </p:spPr>
        <p:txBody>
          <a:bodyPr/>
          <a:lstStyle/>
          <a:p>
            <a:r>
              <a:rPr lang="en-US" i="1" dirty="0"/>
              <a:t>Gathering Asserts the Potency of Spiritual Possibility</a:t>
            </a:r>
            <a:endParaRPr lang="en-GB" b="1" i="1" dirty="0"/>
          </a:p>
          <a:p>
            <a:r>
              <a:rPr lang="en-US" dirty="0"/>
              <a:t>Third, the gathered bodies function as womb-like spaces that for a time remain unfilled. In these womb-spaces, that are assemblies of bodies, exist what has been described as “conditions of possibility.”  Spaces where the transformative power of the Spirit is invited to appear and to occupy. These conditions of possibility, through the appearance of gathered bodies, are blank pages upon which the acts of the holy will be transcribed. Holy </a:t>
            </a:r>
            <a:r>
              <a:rPr lang="en-US" i="1" dirty="0"/>
              <a:t>communion</a:t>
            </a:r>
            <a:r>
              <a:rPr lang="en-US" dirty="0"/>
              <a:t> where law keeper and law transgressor encounter one another; where the bodies of the righteous might be broken, and the blood of the just might be shed. The spaces where bodies are gathered in protest are spaces in which those assembled are baptized into, and where they remember their baptisms into, a way that is narrow and a road that is hard, which leads to life. A way that only a few ever find. These conditions of possibility arising from the gathering of bodies allow opportunity for the disruptive work of the Spirit.</a:t>
            </a:r>
            <a:endParaRPr lang="en-GB" dirty="0"/>
          </a:p>
          <a:p>
            <a:endParaRPr lang="en-GB" dirty="0"/>
          </a:p>
        </p:txBody>
      </p:sp>
      <p:sp>
        <p:nvSpPr>
          <p:cNvPr id="4" name="Slide Number Placeholder 3"/>
          <p:cNvSpPr>
            <a:spLocks noGrp="1"/>
          </p:cNvSpPr>
          <p:nvPr>
            <p:ph type="sldNum" sz="quarter" idx="5"/>
          </p:nvPr>
        </p:nvSpPr>
        <p:spPr/>
        <p:txBody>
          <a:bodyPr/>
          <a:lstStyle/>
          <a:p>
            <a:fld id="{1082DAF3-6930-44E7-8A2A-05743967C167}" type="slidenum">
              <a:rPr lang="en-GB" smtClean="0"/>
              <a:t>13</a:t>
            </a:fld>
            <a:endParaRPr lang="en-GB"/>
          </a:p>
        </p:txBody>
      </p:sp>
    </p:spTree>
    <p:extLst>
      <p:ext uri="{BB962C8B-B14F-4D97-AF65-F5344CB8AC3E}">
        <p14:creationId xmlns:p14="http://schemas.microsoft.com/office/powerpoint/2010/main" val="2236966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81532"/>
            <a:ext cx="5486400" cy="4556960"/>
          </a:xfrm>
        </p:spPr>
        <p:txBody>
          <a:bodyPr/>
          <a:lstStyle/>
          <a:p>
            <a:r>
              <a:rPr lang="en-US" i="1" dirty="0"/>
              <a:t>Gathering Asserts the Potency of Spiritual Possibility</a:t>
            </a:r>
            <a:endParaRPr lang="en-GB" b="1" i="1" dirty="0"/>
          </a:p>
          <a:p>
            <a:r>
              <a:rPr lang="en-US" dirty="0"/>
              <a:t>Third, the gathered bodies function as womb-like spaces that for a time remain unfilled. In these womb-spaces, that are assemblies of bodies, exist what has been described as “conditions of possibility.”  Spaces where the transformative power of the Spirit is invited to appear and to occupy. These conditions of possibility, through the appearance of gathered bodies, are blank pages upon which the acts of the holy will be transcribed. Holy </a:t>
            </a:r>
            <a:r>
              <a:rPr lang="en-US" i="1" dirty="0"/>
              <a:t>communion</a:t>
            </a:r>
            <a:r>
              <a:rPr lang="en-US" dirty="0"/>
              <a:t> where law keeper and law transgressor encounter one another; where the bodies of the righteous might be broken, and the blood of the just might be shed. The spaces where bodies are gathered in protest are spaces in which those assembled are baptized into, and where they remember their baptisms into, a way that is narrow and a road that is hard, which leads to life. A way that only a few ever find. These conditions of possibility arising from the gathering of bodies allow opportunity for the disruptive work of the Spirit.</a:t>
            </a:r>
            <a:endParaRPr lang="en-GB" dirty="0"/>
          </a:p>
          <a:p>
            <a:endParaRPr lang="en-GB" dirty="0"/>
          </a:p>
        </p:txBody>
      </p:sp>
      <p:sp>
        <p:nvSpPr>
          <p:cNvPr id="4" name="Slide Number Placeholder 3"/>
          <p:cNvSpPr>
            <a:spLocks noGrp="1"/>
          </p:cNvSpPr>
          <p:nvPr>
            <p:ph type="sldNum" sz="quarter" idx="5"/>
          </p:nvPr>
        </p:nvSpPr>
        <p:spPr/>
        <p:txBody>
          <a:bodyPr/>
          <a:lstStyle/>
          <a:p>
            <a:fld id="{1082DAF3-6930-44E7-8A2A-05743967C167}" type="slidenum">
              <a:rPr lang="en-GB" smtClean="0"/>
              <a:t>14</a:t>
            </a:fld>
            <a:endParaRPr lang="en-GB"/>
          </a:p>
        </p:txBody>
      </p:sp>
    </p:spTree>
    <p:extLst>
      <p:ext uri="{BB962C8B-B14F-4D97-AF65-F5344CB8AC3E}">
        <p14:creationId xmlns:p14="http://schemas.microsoft.com/office/powerpoint/2010/main" val="3664804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Cone regards Malcolm X as the most trenchant race critic in American history.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Cone initially regarded X as a racist. As the Civil Rights movement progressed, Cone’s opinion changed. X helped Cone understand white racism, black rage, and “Black Power.”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Cone’s thinking was shaped by X. In his words:</a:t>
            </a:r>
          </a:p>
          <a:p>
            <a:pPr marL="628650" lvl="1" indent="-171450">
              <a:buFont typeface="Arial" panose="020B0604020202020204" pitchFamily="34" charset="0"/>
              <a:buChar char="•"/>
            </a:pPr>
            <a:r>
              <a:rPr lang="en-US" dirty="0"/>
              <a:t>“No one analyzed the role of Christianity and its mental and material consequences upon the lives of Blacks as Malcolm did.” (J. Cone 2000, xx–xxi)” </a:t>
            </a:r>
          </a:p>
          <a:p>
            <a:endParaRPr lang="en-GB" dirty="0"/>
          </a:p>
        </p:txBody>
      </p:sp>
      <p:sp>
        <p:nvSpPr>
          <p:cNvPr id="4" name="Slide Number Placeholder 3"/>
          <p:cNvSpPr>
            <a:spLocks noGrp="1"/>
          </p:cNvSpPr>
          <p:nvPr>
            <p:ph type="sldNum" sz="quarter" idx="5"/>
          </p:nvPr>
        </p:nvSpPr>
        <p:spPr/>
        <p:txBody>
          <a:bodyPr/>
          <a:lstStyle/>
          <a:p>
            <a:fld id="{1082DAF3-6930-44E7-8A2A-05743967C167}" type="slidenum">
              <a:rPr lang="en-GB" smtClean="0"/>
              <a:t>15</a:t>
            </a:fld>
            <a:endParaRPr lang="en-GB"/>
          </a:p>
        </p:txBody>
      </p:sp>
    </p:spTree>
    <p:extLst>
      <p:ext uri="{BB962C8B-B14F-4D97-AF65-F5344CB8AC3E}">
        <p14:creationId xmlns:p14="http://schemas.microsoft.com/office/powerpoint/2010/main" val="3251640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Complicate use of the term violence</a:t>
            </a:r>
          </a:p>
          <a:p>
            <a:pPr marL="800100" lvl="1" indent="-342900">
              <a:buFont typeface="Arial" panose="020B0604020202020204" pitchFamily="34" charset="0"/>
              <a:buChar char="•"/>
            </a:pPr>
            <a:r>
              <a:rPr lang="en-US" dirty="0"/>
              <a:t>Structural violence—imbedded in systems—like townships existence</a:t>
            </a:r>
          </a:p>
          <a:p>
            <a:pPr marL="800100" lvl="1" indent="-342900">
              <a:buFont typeface="Arial" panose="020B0604020202020204" pitchFamily="34" charset="0"/>
              <a:buChar char="•"/>
            </a:pPr>
            <a:r>
              <a:rPr lang="en-US" dirty="0"/>
              <a:t>Cultural violence—like language, aesthetics. Change moral color to bad/good—like Apartheid. Segregation is good.</a:t>
            </a:r>
          </a:p>
          <a:p>
            <a:pPr marL="800100" lvl="1" indent="-342900">
              <a:buFont typeface="Arial" panose="020B0604020202020204" pitchFamily="34" charset="0"/>
              <a:buChar char="•"/>
            </a:pPr>
            <a:r>
              <a:rPr lang="en-US" dirty="0"/>
              <a:t>Physical violence—use of force</a:t>
            </a:r>
          </a:p>
          <a:p>
            <a:pPr marL="800100" lvl="1"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Powerful want to control the terms of engagement. Want us to consider that only one of these things is violence; and also that violence is BAD.</a:t>
            </a:r>
          </a:p>
          <a:p>
            <a:pPr lvl="1"/>
            <a:endParaRPr lang="en-US" sz="2200" dirty="0"/>
          </a:p>
          <a:p>
            <a:pPr lvl="1"/>
            <a:endParaRPr lang="en-US" sz="2200" dirty="0"/>
          </a:p>
          <a:p>
            <a:endParaRPr lang="en-GB" dirty="0"/>
          </a:p>
        </p:txBody>
      </p:sp>
      <p:sp>
        <p:nvSpPr>
          <p:cNvPr id="4" name="Slide Number Placeholder 3"/>
          <p:cNvSpPr>
            <a:spLocks noGrp="1"/>
          </p:cNvSpPr>
          <p:nvPr>
            <p:ph type="sldNum" sz="quarter" idx="5"/>
          </p:nvPr>
        </p:nvSpPr>
        <p:spPr/>
        <p:txBody>
          <a:bodyPr/>
          <a:lstStyle/>
          <a:p>
            <a:fld id="{1082DAF3-6930-44E7-8A2A-05743967C167}" type="slidenum">
              <a:rPr lang="en-GB" smtClean="0"/>
              <a:t>16</a:t>
            </a:fld>
            <a:endParaRPr lang="en-GB"/>
          </a:p>
        </p:txBody>
      </p:sp>
    </p:spTree>
    <p:extLst>
      <p:ext uri="{BB962C8B-B14F-4D97-AF65-F5344CB8AC3E}">
        <p14:creationId xmlns:p14="http://schemas.microsoft.com/office/powerpoint/2010/main" val="3825379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Complicate USE of the term violence</a:t>
            </a:r>
          </a:p>
          <a:p>
            <a:pPr marL="628650" lvl="1" indent="-171450">
              <a:buFont typeface="Arial" panose="020B0604020202020204" pitchFamily="34" charset="0"/>
              <a:buChar char="•"/>
            </a:pPr>
            <a:r>
              <a:rPr lang="en-US" dirty="0"/>
              <a:t>Jesus and taxes—flipped the question on the questioners</a:t>
            </a:r>
          </a:p>
          <a:p>
            <a:pPr marL="628650" lvl="1" indent="-171450">
              <a:buFont typeface="Arial" panose="020B0604020202020204" pitchFamily="34" charset="0"/>
              <a:buChar char="•"/>
            </a:pPr>
            <a:r>
              <a:rPr lang="en-US" dirty="0"/>
              <a:t>Question of should violence be allowed; not the right question for the church to engage.</a:t>
            </a:r>
          </a:p>
          <a:p>
            <a:pPr marL="628650" lvl="1" indent="-171450">
              <a:buFont typeface="Arial" panose="020B0604020202020204" pitchFamily="34" charset="0"/>
              <a:buChar char="•"/>
            </a:pPr>
            <a:r>
              <a:rPr lang="en-US" dirty="0"/>
              <a:t>God is on the side of the (Black) oppressed. Period.</a:t>
            </a:r>
          </a:p>
          <a:p>
            <a:pPr marL="628650" lvl="1" indent="-171450">
              <a:buFont typeface="Arial" panose="020B0604020202020204" pitchFamily="34" charset="0"/>
              <a:buChar char="•"/>
            </a:pPr>
            <a:r>
              <a:rPr lang="en-US" dirty="0"/>
              <a:t>The question must be changed. Not the violence of the protestors that merits discussion but the violence done to the protestors.</a:t>
            </a:r>
          </a:p>
          <a:p>
            <a:pPr marL="628650" lvl="1" indent="-171450">
              <a:buFont typeface="Arial" panose="020B0604020202020204" pitchFamily="34" charset="0"/>
              <a:buChar char="•"/>
            </a:pPr>
            <a:r>
              <a:rPr lang="en-US" dirty="0"/>
              <a:t>Jesus and the tax issue—the issue is not what your duty to God means with respect to what you owe to Caesar. The question is what is your duty to God means with respect to what you owe to God.</a:t>
            </a:r>
          </a:p>
          <a:p>
            <a:pPr marL="628650" lvl="1" indent="-171450">
              <a:buFont typeface="Arial" panose="020B0604020202020204" pitchFamily="34" charset="0"/>
              <a:buChar char="•"/>
            </a:pPr>
            <a:r>
              <a:rPr lang="en-US" dirty="0"/>
              <a:t>Jesus shifts the terms of the conversation, and this is what we want to do.</a:t>
            </a:r>
          </a:p>
          <a:p>
            <a:pPr marL="628650" lvl="1" indent="-171450">
              <a:buFont typeface="Arial" panose="020B0604020202020204" pitchFamily="34" charset="0"/>
              <a:buChar char="•"/>
            </a:pPr>
            <a:r>
              <a:rPr lang="en-US" dirty="0"/>
              <a:t>But we must use wisdom with this, </a:t>
            </a:r>
            <a:r>
              <a:rPr lang="en-US" dirty="0" err="1"/>
              <a:t>bc</a:t>
            </a:r>
            <a:r>
              <a:rPr lang="en-US" dirty="0"/>
              <a:t> you do not want to incite escalation of protest and the use of force; you don’t want to incite destruction, but you also cannot condemn it if God is on the side of the oppressed protestor, and you are on the side of God.</a:t>
            </a:r>
          </a:p>
          <a:p>
            <a:pPr lvl="1"/>
            <a:endParaRPr lang="en-US" sz="2200" dirty="0"/>
          </a:p>
          <a:p>
            <a:endParaRPr lang="en-GB" dirty="0"/>
          </a:p>
        </p:txBody>
      </p:sp>
      <p:sp>
        <p:nvSpPr>
          <p:cNvPr id="4" name="Slide Number Placeholder 3"/>
          <p:cNvSpPr>
            <a:spLocks noGrp="1"/>
          </p:cNvSpPr>
          <p:nvPr>
            <p:ph type="sldNum" sz="quarter" idx="5"/>
          </p:nvPr>
        </p:nvSpPr>
        <p:spPr/>
        <p:txBody>
          <a:bodyPr/>
          <a:lstStyle/>
          <a:p>
            <a:fld id="{1082DAF3-6930-44E7-8A2A-05743967C167}" type="slidenum">
              <a:rPr lang="en-GB" smtClean="0"/>
              <a:t>17</a:t>
            </a:fld>
            <a:endParaRPr lang="en-GB"/>
          </a:p>
        </p:txBody>
      </p:sp>
    </p:spTree>
    <p:extLst>
      <p:ext uri="{BB962C8B-B14F-4D97-AF65-F5344CB8AC3E}">
        <p14:creationId xmlns:p14="http://schemas.microsoft.com/office/powerpoint/2010/main" val="3754106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Isn’t the Use of Force Bad? Isn’t Non-violence the Christian way?</a:t>
            </a:r>
          </a:p>
          <a:p>
            <a:pPr lvl="1"/>
            <a:r>
              <a:rPr lang="en-US" dirty="0"/>
              <a:t>Discourse of the powerful—Remember those in power control the ideas that we have about what is right and wrong. Not the powerless. The powerful do not even recognize their own violence to the oppressed, much less call it bad or wrong.</a:t>
            </a:r>
          </a:p>
          <a:p>
            <a:pPr lvl="1"/>
            <a:endParaRPr lang="en-US" dirty="0"/>
          </a:p>
          <a:p>
            <a:pPr lvl="1"/>
            <a:r>
              <a:rPr lang="en-US" dirty="0"/>
              <a:t>Physical Violence is neutral.  </a:t>
            </a:r>
          </a:p>
          <a:p>
            <a:pPr lvl="1"/>
            <a:r>
              <a:rPr lang="en-US" dirty="0"/>
              <a:t>Bullying abusive physical beating. Bad. Force to stop the abuse, Good.</a:t>
            </a:r>
          </a:p>
          <a:p>
            <a:pPr lvl="1"/>
            <a:r>
              <a:rPr lang="en-US" dirty="0"/>
              <a:t>Good use of force countering a bad use of force.</a:t>
            </a:r>
          </a:p>
          <a:p>
            <a:pPr lvl="1"/>
            <a:r>
              <a:rPr lang="en-US" dirty="0"/>
              <a:t>Like the holocaust example.</a:t>
            </a:r>
          </a:p>
          <a:p>
            <a:pPr lvl="1"/>
            <a:endParaRPr lang="en-US" dirty="0"/>
          </a:p>
          <a:p>
            <a:pPr lvl="1"/>
            <a:r>
              <a:rPr lang="en-US" dirty="0"/>
              <a:t>Like fire, like sex, aggressive physical force is neutral.</a:t>
            </a:r>
          </a:p>
          <a:p>
            <a:pPr lvl="1"/>
            <a:r>
              <a:rPr lang="en-US" dirty="0"/>
              <a:t>All have the potential to do great good, but also the potential to do great harm.</a:t>
            </a:r>
          </a:p>
          <a:p>
            <a:pPr lvl="1"/>
            <a:r>
              <a:rPr lang="en-US" dirty="0"/>
              <a:t>Must handle the use of force carefully.</a:t>
            </a:r>
          </a:p>
          <a:p>
            <a:pPr lvl="1"/>
            <a:endParaRPr lang="en-US" dirty="0"/>
          </a:p>
          <a:p>
            <a:pPr lvl="1"/>
            <a:endParaRPr lang="en-US" sz="2200" dirty="0"/>
          </a:p>
          <a:p>
            <a:endParaRPr lang="en-GB" dirty="0"/>
          </a:p>
        </p:txBody>
      </p:sp>
      <p:sp>
        <p:nvSpPr>
          <p:cNvPr id="4" name="Slide Number Placeholder 3"/>
          <p:cNvSpPr>
            <a:spLocks noGrp="1"/>
          </p:cNvSpPr>
          <p:nvPr>
            <p:ph type="sldNum" sz="quarter" idx="5"/>
          </p:nvPr>
        </p:nvSpPr>
        <p:spPr/>
        <p:txBody>
          <a:bodyPr/>
          <a:lstStyle/>
          <a:p>
            <a:fld id="{1082DAF3-6930-44E7-8A2A-05743967C167}" type="slidenum">
              <a:rPr lang="en-GB" smtClean="0"/>
              <a:t>18</a:t>
            </a:fld>
            <a:endParaRPr lang="en-GB"/>
          </a:p>
        </p:txBody>
      </p:sp>
    </p:spTree>
    <p:extLst>
      <p:ext uri="{BB962C8B-B14F-4D97-AF65-F5344CB8AC3E}">
        <p14:creationId xmlns:p14="http://schemas.microsoft.com/office/powerpoint/2010/main" val="3747322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Spirit—</a:t>
            </a:r>
          </a:p>
          <a:p>
            <a:r>
              <a:rPr lang="en-US" dirty="0"/>
              <a:t>If you are there, the space is a place of possibility for the Spirit to move.</a:t>
            </a:r>
          </a:p>
          <a:p>
            <a:endParaRPr lang="en-US" dirty="0"/>
          </a:p>
          <a:p>
            <a:r>
              <a:rPr lang="en-US" dirty="0"/>
              <a:t>You might be there and become a martyr-like innocent religious figure who is injured and brings awareness to the cause</a:t>
            </a:r>
          </a:p>
          <a:p>
            <a:endParaRPr lang="en-US" dirty="0"/>
          </a:p>
          <a:p>
            <a:r>
              <a:rPr lang="en-US" dirty="0"/>
              <a:t>You might rush around and help other victims who are hurt or injured and get them to a place of safety</a:t>
            </a:r>
          </a:p>
          <a:p>
            <a:endParaRPr lang="en-US" dirty="0"/>
          </a:p>
          <a:p>
            <a:r>
              <a:rPr lang="en-US" dirty="0"/>
              <a:t>Or, you might see police beating a defenseless person and rush forward into the aggression.</a:t>
            </a:r>
          </a:p>
          <a:p>
            <a:endParaRPr lang="en-US" dirty="0"/>
          </a:p>
          <a:p>
            <a:r>
              <a:rPr lang="en-US" dirty="0"/>
              <a:t>We don’t know.  We can’t know. Until we are in the situation, and then we have to act in accordance to how we are moved to act.</a:t>
            </a:r>
          </a:p>
          <a:p>
            <a:endParaRPr lang="en-US" dirty="0"/>
          </a:p>
          <a:p>
            <a:r>
              <a:rPr lang="en-US" dirty="0"/>
              <a:t>Not arriving with the expectation that physical force is going to be used; go in with the opposite goal and hope; but then these things have energy that must be respected.</a:t>
            </a:r>
          </a:p>
          <a:p>
            <a:endParaRPr lang="en-US" dirty="0"/>
          </a:p>
          <a:p>
            <a:r>
              <a:rPr lang="en-US" dirty="0"/>
              <a:t>BUT again, let me repeat, that I am not a street activist, I am a theorist.</a:t>
            </a:r>
          </a:p>
          <a:p>
            <a:pPr lvl="1"/>
            <a:endParaRPr lang="en-US" dirty="0"/>
          </a:p>
          <a:p>
            <a:pPr lvl="1"/>
            <a:endParaRPr lang="en-US" sz="2200" dirty="0"/>
          </a:p>
          <a:p>
            <a:endParaRPr lang="en-GB" dirty="0"/>
          </a:p>
        </p:txBody>
      </p:sp>
      <p:sp>
        <p:nvSpPr>
          <p:cNvPr id="4" name="Slide Number Placeholder 3"/>
          <p:cNvSpPr>
            <a:spLocks noGrp="1"/>
          </p:cNvSpPr>
          <p:nvPr>
            <p:ph type="sldNum" sz="quarter" idx="5"/>
          </p:nvPr>
        </p:nvSpPr>
        <p:spPr/>
        <p:txBody>
          <a:bodyPr/>
          <a:lstStyle/>
          <a:p>
            <a:fld id="{1082DAF3-6930-44E7-8A2A-05743967C167}" type="slidenum">
              <a:rPr lang="en-GB" smtClean="0"/>
              <a:t>19</a:t>
            </a:fld>
            <a:endParaRPr lang="en-GB"/>
          </a:p>
        </p:txBody>
      </p:sp>
    </p:spTree>
    <p:extLst>
      <p:ext uri="{BB962C8B-B14F-4D97-AF65-F5344CB8AC3E}">
        <p14:creationId xmlns:p14="http://schemas.microsoft.com/office/powerpoint/2010/main" val="2601473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82DAF3-6930-44E7-8A2A-05743967C167}" type="slidenum">
              <a:rPr lang="en-GB" smtClean="0"/>
              <a:t>2</a:t>
            </a:fld>
            <a:endParaRPr lang="en-GB"/>
          </a:p>
        </p:txBody>
      </p:sp>
    </p:spTree>
    <p:extLst>
      <p:ext uri="{BB962C8B-B14F-4D97-AF65-F5344CB8AC3E}">
        <p14:creationId xmlns:p14="http://schemas.microsoft.com/office/powerpoint/2010/main" val="2680612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81532"/>
            <a:ext cx="5486400" cy="3056406"/>
          </a:xfrm>
        </p:spPr>
        <p:txBody>
          <a:bodyPr/>
          <a:lstStyle/>
          <a:p>
            <a:r>
              <a:rPr lang="en-US" dirty="0"/>
              <a:t>If it concerns:</a:t>
            </a:r>
          </a:p>
          <a:p>
            <a:r>
              <a:rPr lang="en-US" dirty="0"/>
              <a:t>Creation</a:t>
            </a:r>
          </a:p>
          <a:p>
            <a:r>
              <a:rPr lang="en-US" dirty="0"/>
              <a:t>God</a:t>
            </a:r>
          </a:p>
          <a:p>
            <a:r>
              <a:rPr lang="en-US" dirty="0"/>
              <a:t>Here, hereafter</a:t>
            </a:r>
          </a:p>
          <a:p>
            <a:endParaRPr lang="en-US" dirty="0"/>
          </a:p>
          <a:p>
            <a:r>
              <a:rPr lang="en-US" dirty="0"/>
              <a:t>It is  matter of theology, and a matter for the church.</a:t>
            </a:r>
          </a:p>
          <a:p>
            <a:endParaRPr lang="en-US" dirty="0"/>
          </a:p>
          <a:p>
            <a:r>
              <a:rPr lang="en-US" dirty="0"/>
              <a:t>It is particularly fitting for the church to address all matters pertaining to human flourishing:</a:t>
            </a:r>
          </a:p>
          <a:p>
            <a:r>
              <a:rPr lang="en-US" dirty="0"/>
              <a:t>“I came that you might have life and have it to the full.” John 10:10</a:t>
            </a:r>
          </a:p>
          <a:p>
            <a:endParaRPr lang="en-US" dirty="0"/>
          </a:p>
          <a:p>
            <a:r>
              <a:rPr lang="en-US" dirty="0"/>
              <a:t>Have to reconsider the notion that church is only concerned with matters of soul salvation.</a:t>
            </a:r>
          </a:p>
          <a:p>
            <a:r>
              <a:rPr lang="en-US" dirty="0"/>
              <a:t>“Beloved, I pray that you would prosper and be in health, even as your soul prospers.” 3 John 2</a:t>
            </a:r>
          </a:p>
        </p:txBody>
      </p:sp>
      <p:sp>
        <p:nvSpPr>
          <p:cNvPr id="4" name="Slide Number Placeholder 3"/>
          <p:cNvSpPr>
            <a:spLocks noGrp="1"/>
          </p:cNvSpPr>
          <p:nvPr>
            <p:ph type="sldNum" sz="quarter" idx="5"/>
          </p:nvPr>
        </p:nvSpPr>
        <p:spPr/>
        <p:txBody>
          <a:bodyPr/>
          <a:lstStyle/>
          <a:p>
            <a:fld id="{1082DAF3-6930-44E7-8A2A-05743967C167}" type="slidenum">
              <a:rPr lang="en-GB" smtClean="0"/>
              <a:t>3</a:t>
            </a:fld>
            <a:endParaRPr lang="en-GB"/>
          </a:p>
        </p:txBody>
      </p:sp>
    </p:spTree>
    <p:extLst>
      <p:ext uri="{BB962C8B-B14F-4D97-AF65-F5344CB8AC3E}">
        <p14:creationId xmlns:p14="http://schemas.microsoft.com/office/powerpoint/2010/main" val="196685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81532"/>
            <a:ext cx="5486400" cy="3056406"/>
          </a:xfrm>
        </p:spPr>
        <p:txBody>
          <a:bodyPr/>
          <a:lstStyle/>
          <a:p>
            <a:endParaRPr lang="en-US" dirty="0"/>
          </a:p>
        </p:txBody>
      </p:sp>
      <p:sp>
        <p:nvSpPr>
          <p:cNvPr id="4" name="Slide Number Placeholder 3"/>
          <p:cNvSpPr>
            <a:spLocks noGrp="1"/>
          </p:cNvSpPr>
          <p:nvPr>
            <p:ph type="sldNum" sz="quarter" idx="5"/>
          </p:nvPr>
        </p:nvSpPr>
        <p:spPr/>
        <p:txBody>
          <a:bodyPr/>
          <a:lstStyle/>
          <a:p>
            <a:fld id="{1082DAF3-6930-44E7-8A2A-05743967C167}" type="slidenum">
              <a:rPr lang="en-GB" smtClean="0"/>
              <a:t>4</a:t>
            </a:fld>
            <a:endParaRPr lang="en-GB"/>
          </a:p>
        </p:txBody>
      </p:sp>
    </p:spTree>
    <p:extLst>
      <p:ext uri="{BB962C8B-B14F-4D97-AF65-F5344CB8AC3E}">
        <p14:creationId xmlns:p14="http://schemas.microsoft.com/office/powerpoint/2010/main" val="4261616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81532"/>
            <a:ext cx="5486400" cy="3056406"/>
          </a:xfrm>
        </p:spPr>
        <p:txBody>
          <a:bodyPr/>
          <a:lstStyle/>
          <a:p>
            <a:r>
              <a:rPr lang="en-US" dirty="0"/>
              <a:t>Liberation would discuss class, economics—deny that race is an issue. Latin American context doesn’t emphasize this.</a:t>
            </a:r>
          </a:p>
          <a:p>
            <a:r>
              <a:rPr lang="en-US" dirty="0"/>
              <a:t>Black—says there is economic oppression, but it is a racialized economics.</a:t>
            </a:r>
          </a:p>
          <a:p>
            <a:r>
              <a:rPr lang="en-US" dirty="0"/>
              <a:t>Womanist—There is a three-fold oppression, race, class and gender</a:t>
            </a:r>
          </a:p>
          <a:p>
            <a:r>
              <a:rPr lang="en-US" dirty="0"/>
              <a:t>Queer, Postcolonial—Have to consider colonization’s impact on oppression, or sexuality’s impact on oppression, etc.</a:t>
            </a:r>
          </a:p>
        </p:txBody>
      </p:sp>
      <p:sp>
        <p:nvSpPr>
          <p:cNvPr id="4" name="Slide Number Placeholder 3"/>
          <p:cNvSpPr>
            <a:spLocks noGrp="1"/>
          </p:cNvSpPr>
          <p:nvPr>
            <p:ph type="sldNum" sz="quarter" idx="5"/>
          </p:nvPr>
        </p:nvSpPr>
        <p:spPr/>
        <p:txBody>
          <a:bodyPr/>
          <a:lstStyle/>
          <a:p>
            <a:fld id="{1082DAF3-6930-44E7-8A2A-05743967C167}" type="slidenum">
              <a:rPr lang="en-GB" smtClean="0"/>
              <a:t>5</a:t>
            </a:fld>
            <a:endParaRPr lang="en-GB"/>
          </a:p>
        </p:txBody>
      </p:sp>
    </p:spTree>
    <p:extLst>
      <p:ext uri="{BB962C8B-B14F-4D97-AF65-F5344CB8AC3E}">
        <p14:creationId xmlns:p14="http://schemas.microsoft.com/office/powerpoint/2010/main" val="2335441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81532"/>
            <a:ext cx="5486400" cy="3056406"/>
          </a:xfrm>
        </p:spPr>
        <p:txBody>
          <a:bodyPr/>
          <a:lstStyle/>
          <a:p>
            <a:r>
              <a:rPr lang="en-US" dirty="0"/>
              <a:t>Must appreciate that there are different points of view. The view from the bottom and the view from the top. And other different views besides those two.</a:t>
            </a:r>
          </a:p>
          <a:p>
            <a:endParaRPr lang="en-US" dirty="0"/>
          </a:p>
          <a:p>
            <a:r>
              <a:rPr lang="en-US" dirty="0"/>
              <a:t>We have to appreciate that these views are not the same.</a:t>
            </a:r>
          </a:p>
        </p:txBody>
      </p:sp>
      <p:sp>
        <p:nvSpPr>
          <p:cNvPr id="4" name="Slide Number Placeholder 3"/>
          <p:cNvSpPr>
            <a:spLocks noGrp="1"/>
          </p:cNvSpPr>
          <p:nvPr>
            <p:ph type="sldNum" sz="quarter" idx="5"/>
          </p:nvPr>
        </p:nvSpPr>
        <p:spPr/>
        <p:txBody>
          <a:bodyPr/>
          <a:lstStyle/>
          <a:p>
            <a:fld id="{1082DAF3-6930-44E7-8A2A-05743967C167}" type="slidenum">
              <a:rPr lang="en-GB" smtClean="0"/>
              <a:t>6</a:t>
            </a:fld>
            <a:endParaRPr lang="en-GB"/>
          </a:p>
        </p:txBody>
      </p:sp>
    </p:spTree>
    <p:extLst>
      <p:ext uri="{BB962C8B-B14F-4D97-AF65-F5344CB8AC3E}">
        <p14:creationId xmlns:p14="http://schemas.microsoft.com/office/powerpoint/2010/main" val="1911664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81532"/>
            <a:ext cx="5486400" cy="3056406"/>
          </a:xfrm>
        </p:spPr>
        <p:txBody>
          <a:bodyPr/>
          <a:lstStyle/>
          <a:p>
            <a:r>
              <a:rPr lang="en-US" dirty="0"/>
              <a:t>The powerful want to dictate when where how with whom, with what, and why people are allowed in the public square.</a:t>
            </a:r>
          </a:p>
          <a:p>
            <a:endParaRPr lang="en-US" dirty="0"/>
          </a:p>
          <a:p>
            <a:r>
              <a:rPr lang="en-US" dirty="0"/>
              <a:t>So the powerful say: </a:t>
            </a:r>
          </a:p>
          <a:p>
            <a:r>
              <a:rPr lang="en-US" dirty="0"/>
              <a:t>--if Jesus wants to walk through a field and eat the grain—You can’t do that</a:t>
            </a:r>
          </a:p>
          <a:p>
            <a:r>
              <a:rPr lang="en-US" dirty="0"/>
              <a:t>--If he wants to heal someone on the Sabbath—You can’t do that</a:t>
            </a:r>
          </a:p>
          <a:p>
            <a:r>
              <a:rPr lang="en-US" dirty="0"/>
              <a:t>--If he wants to talk to a woman at the well—you can’t do that</a:t>
            </a:r>
          </a:p>
          <a:p>
            <a:r>
              <a:rPr lang="en-US" dirty="0"/>
              <a:t>--If he wants to cast out a demon, he must be a demon—that’s not how we do things</a:t>
            </a:r>
          </a:p>
          <a:p>
            <a:r>
              <a:rPr lang="en-US" dirty="0"/>
              <a:t>--If he wants to raise someone from the dead—should not be done</a:t>
            </a:r>
          </a:p>
          <a:p>
            <a:endParaRPr lang="en-US" dirty="0"/>
          </a:p>
          <a:p>
            <a:r>
              <a:rPr lang="en-US" dirty="0"/>
              <a:t>The powerful want control of the terms of engagement in culture: what is allowed and what isn’t, what should and what shouldn’t be.</a:t>
            </a:r>
          </a:p>
          <a:p>
            <a:endParaRPr lang="en-US" dirty="0"/>
          </a:p>
          <a:p>
            <a:r>
              <a:rPr lang="en-US" dirty="0"/>
              <a:t>Jesus is on the side of the oppressed, not the powerful.</a:t>
            </a:r>
          </a:p>
          <a:p>
            <a:r>
              <a:rPr lang="en-US" dirty="0"/>
              <a:t>--When Jesus is trying to condemn, Jesus is on the side, ALWAYS, of the ones who are being condemned.</a:t>
            </a:r>
          </a:p>
        </p:txBody>
      </p:sp>
      <p:sp>
        <p:nvSpPr>
          <p:cNvPr id="4" name="Slide Number Placeholder 3"/>
          <p:cNvSpPr>
            <a:spLocks noGrp="1"/>
          </p:cNvSpPr>
          <p:nvPr>
            <p:ph type="sldNum" sz="quarter" idx="5"/>
          </p:nvPr>
        </p:nvSpPr>
        <p:spPr/>
        <p:txBody>
          <a:bodyPr/>
          <a:lstStyle/>
          <a:p>
            <a:fld id="{1082DAF3-6930-44E7-8A2A-05743967C167}" type="slidenum">
              <a:rPr lang="en-GB" smtClean="0"/>
              <a:t>7</a:t>
            </a:fld>
            <a:endParaRPr lang="en-GB"/>
          </a:p>
        </p:txBody>
      </p:sp>
    </p:spTree>
    <p:extLst>
      <p:ext uri="{BB962C8B-B14F-4D97-AF65-F5344CB8AC3E}">
        <p14:creationId xmlns:p14="http://schemas.microsoft.com/office/powerpoint/2010/main" val="2480242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81532"/>
            <a:ext cx="5486400" cy="4563015"/>
          </a:xfrm>
        </p:spPr>
        <p:txBody>
          <a:bodyPr/>
          <a:lstStyle/>
          <a:p>
            <a:pPr marL="285750" indent="-285750">
              <a:buFont typeface="Arial" panose="020B0604020202020204" pitchFamily="34" charset="0"/>
              <a:buChar char="•"/>
            </a:pPr>
            <a:r>
              <a:rPr lang="en-US" dirty="0"/>
              <a:t>Visibility. To be Heard, listened to</a:t>
            </a:r>
          </a:p>
          <a:p>
            <a:pPr marL="285750" indent="-285750">
              <a:buFont typeface="Arial" panose="020B0604020202020204" pitchFamily="34" charset="0"/>
              <a:buChar char="•"/>
            </a:pPr>
            <a:r>
              <a:rPr lang="en-US" dirty="0"/>
              <a:t>Significance. Want their situation and condition in the world to matter</a:t>
            </a:r>
          </a:p>
          <a:p>
            <a:pPr marL="285750" indent="-285750">
              <a:buFont typeface="Arial" panose="020B0604020202020204" pitchFamily="34" charset="0"/>
              <a:buChar char="•"/>
            </a:pPr>
            <a:r>
              <a:rPr lang="en-US" dirty="0"/>
              <a:t>Acceptance. Just as they are, with tattoos, piercings, t=shirts and baggy jeans, wild hair, </a:t>
            </a:r>
            <a:r>
              <a:rPr lang="en-US" b="1" dirty="0"/>
              <a:t>language</a:t>
            </a:r>
            <a:r>
              <a:rPr lang="en-US" dirty="0"/>
              <a:t>-they are the masters of this new media, and the language of this media is not Dad’s language; cussing is cool, totally acceptable and good,(bee-</a:t>
            </a:r>
            <a:r>
              <a:rPr lang="en-US" dirty="0" err="1"/>
              <a:t>yatch</a:t>
            </a:r>
            <a:r>
              <a:rPr lang="en-US" dirty="0"/>
              <a:t>, “I was high AF”); weed, </a:t>
            </a:r>
            <a:r>
              <a:rPr lang="en-US" dirty="0" err="1"/>
              <a:t>dakka</a:t>
            </a:r>
            <a:r>
              <a:rPr lang="en-US" dirty="0"/>
              <a:t>; queerness.</a:t>
            </a:r>
          </a:p>
          <a:p>
            <a:pPr marL="285750" indent="-285750">
              <a:buFont typeface="Arial" panose="020B0604020202020204" pitchFamily="34" charset="0"/>
              <a:buChar char="•"/>
            </a:pPr>
            <a:r>
              <a:rPr lang="en-US" dirty="0"/>
              <a:t>Justice. The things that are wrong, to be made right.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CHURCH (at its best, which it isn’t always) EXCELS AT IS CALLED TO ADDRESS THESE CONCERNS</a:t>
            </a:r>
          </a:p>
          <a:p>
            <a:pPr marL="742950" lvl="1" indent="-285750">
              <a:buFont typeface="Arial" panose="020B0604020202020204" pitchFamily="34" charset="0"/>
              <a:buChar char="•"/>
            </a:pPr>
            <a:r>
              <a:rPr lang="en-US" dirty="0"/>
              <a:t>Says, to people, God sees you. I see You. WE love you.</a:t>
            </a:r>
          </a:p>
          <a:p>
            <a:pPr marL="742950" lvl="1" indent="-285750">
              <a:buFont typeface="Arial" panose="020B0604020202020204" pitchFamily="34" charset="0"/>
              <a:buChar char="•"/>
            </a:pPr>
            <a:r>
              <a:rPr lang="en-US" dirty="0"/>
              <a:t>Says to people, you matter, your </a:t>
            </a:r>
            <a:r>
              <a:rPr lang="en-US" dirty="0" err="1"/>
              <a:t>sould</a:t>
            </a:r>
            <a:r>
              <a:rPr lang="en-US" dirty="0"/>
              <a:t> AND YOUR LIFE matter; the conditions of your life matter</a:t>
            </a:r>
          </a:p>
          <a:p>
            <a:pPr marL="742950" lvl="1" indent="-285750">
              <a:buFont typeface="Arial" panose="020B0604020202020204" pitchFamily="34" charset="0"/>
              <a:buChar char="•"/>
            </a:pPr>
            <a:r>
              <a:rPr lang="en-US" dirty="0"/>
              <a:t>Says to people, come as you are—God created you fearfully and wonderfully, Jesus loves you right now without you needing to change anything about yourself</a:t>
            </a:r>
          </a:p>
          <a:p>
            <a:pPr marL="742950" lvl="1" indent="-285750">
              <a:buFont typeface="Arial" panose="020B0604020202020204" pitchFamily="34" charset="0"/>
              <a:buChar char="•"/>
            </a:pPr>
            <a:r>
              <a:rPr lang="en-US" dirty="0"/>
              <a:t>Justice. Says to power, “What the people are saying is true! There is injustice. This cannot continue.” Ideally, Jesus’s model, is that HE leads the people in calling out injustice and does not wait for them to cry out against it.</a:t>
            </a:r>
          </a:p>
          <a:p>
            <a:endParaRPr lang="en-GB" dirty="0"/>
          </a:p>
        </p:txBody>
      </p:sp>
      <p:sp>
        <p:nvSpPr>
          <p:cNvPr id="4" name="Slide Number Placeholder 3"/>
          <p:cNvSpPr>
            <a:spLocks noGrp="1"/>
          </p:cNvSpPr>
          <p:nvPr>
            <p:ph type="sldNum" sz="quarter" idx="5"/>
          </p:nvPr>
        </p:nvSpPr>
        <p:spPr/>
        <p:txBody>
          <a:bodyPr/>
          <a:lstStyle/>
          <a:p>
            <a:fld id="{1082DAF3-6930-44E7-8A2A-05743967C167}" type="slidenum">
              <a:rPr lang="en-GB" smtClean="0"/>
              <a:t>8</a:t>
            </a:fld>
            <a:endParaRPr lang="en-GB"/>
          </a:p>
        </p:txBody>
      </p:sp>
    </p:spTree>
    <p:extLst>
      <p:ext uri="{BB962C8B-B14F-4D97-AF65-F5344CB8AC3E}">
        <p14:creationId xmlns:p14="http://schemas.microsoft.com/office/powerpoint/2010/main" val="3152055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81532"/>
            <a:ext cx="5486400" cy="4563015"/>
          </a:xfrm>
        </p:spPr>
        <p:txBody>
          <a:bodyPr/>
          <a:lstStyle/>
          <a:p>
            <a:pPr marL="285750" indent="-285750">
              <a:buFont typeface="Arial" panose="020B0604020202020204" pitchFamily="34" charset="0"/>
              <a:buChar char="•"/>
            </a:pPr>
            <a:r>
              <a:rPr lang="en-US" dirty="0"/>
              <a:t>Honor &amp; Dignity</a:t>
            </a:r>
          </a:p>
          <a:p>
            <a:pPr marL="285750" indent="-285750">
              <a:buFont typeface="Arial" panose="020B0604020202020204" pitchFamily="34" charset="0"/>
              <a:buChar char="•"/>
            </a:pPr>
            <a:r>
              <a:rPr lang="en-US" dirty="0"/>
              <a:t>People are protesting who are living in contexts of extreme dishonor, disrespect, lack of dignity</a:t>
            </a:r>
          </a:p>
          <a:p>
            <a:pPr marL="285750" indent="-285750">
              <a:buFont typeface="Arial" panose="020B0604020202020204" pitchFamily="34" charset="0"/>
              <a:buChar char="•"/>
            </a:pPr>
            <a:r>
              <a:rPr lang="en-US" dirty="0"/>
              <a:t>Seeking </a:t>
            </a:r>
            <a:r>
              <a:rPr lang="en-US" dirty="0" err="1"/>
              <a:t>DIGNity</a:t>
            </a:r>
            <a:r>
              <a:rPr lang="en-US" dirty="0"/>
              <a:t>. Want DIGNITY recognized.</a:t>
            </a:r>
          </a:p>
          <a:p>
            <a:pPr marL="285750" indent="-285750">
              <a:buFont typeface="Arial" panose="020B0604020202020204" pitchFamily="34" charset="0"/>
              <a:buChar char="•"/>
            </a:pPr>
            <a:r>
              <a:rPr lang="en-US" dirty="0"/>
              <a:t>To the extent that it </a:t>
            </a:r>
            <a:r>
              <a:rPr lang="en-US" dirty="0" err="1"/>
              <a:t>it</a:t>
            </a:r>
            <a:r>
              <a:rPr lang="en-US" dirty="0"/>
              <a:t> being denied, see escalations of protest methods.</a:t>
            </a:r>
          </a:p>
          <a:p>
            <a:endParaRPr lang="en-GB" dirty="0"/>
          </a:p>
        </p:txBody>
      </p:sp>
      <p:sp>
        <p:nvSpPr>
          <p:cNvPr id="4" name="Slide Number Placeholder 3"/>
          <p:cNvSpPr>
            <a:spLocks noGrp="1"/>
          </p:cNvSpPr>
          <p:nvPr>
            <p:ph type="sldNum" sz="quarter" idx="5"/>
          </p:nvPr>
        </p:nvSpPr>
        <p:spPr/>
        <p:txBody>
          <a:bodyPr/>
          <a:lstStyle/>
          <a:p>
            <a:fld id="{1082DAF3-6930-44E7-8A2A-05743967C167}" type="slidenum">
              <a:rPr lang="en-GB" smtClean="0"/>
              <a:t>9</a:t>
            </a:fld>
            <a:endParaRPr lang="en-GB"/>
          </a:p>
        </p:txBody>
      </p:sp>
    </p:spTree>
    <p:extLst>
      <p:ext uri="{BB962C8B-B14F-4D97-AF65-F5344CB8AC3E}">
        <p14:creationId xmlns:p14="http://schemas.microsoft.com/office/powerpoint/2010/main" val="19837981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86EDDB0D-7C6C-4B36-A832-E4AA8A951273}" type="datetime1">
              <a:rPr lang="en-US" smtClean="0"/>
              <a:t>8/8/2019</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a:t>A.A. Brown, UWC Tutu Centre Fellow aleasebrown.school@gmail.com</a:t>
            </a:r>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B95970-CFD9-452E-B0EE-9E0C47D6EC02}" type="datetime1">
              <a:rPr lang="en-US" smtClean="0"/>
              <a:t>8/8/2019</a:t>
            </a:fld>
            <a:endParaRPr lang="en-US" dirty="0"/>
          </a:p>
        </p:txBody>
      </p:sp>
      <p:sp>
        <p:nvSpPr>
          <p:cNvPr id="6" name="Footer Placeholder 5"/>
          <p:cNvSpPr>
            <a:spLocks noGrp="1"/>
          </p:cNvSpPr>
          <p:nvPr>
            <p:ph type="ftr" sz="quarter" idx="11"/>
          </p:nvPr>
        </p:nvSpPr>
        <p:spPr/>
        <p:txBody>
          <a:bodyPr/>
          <a:lstStyle/>
          <a:p>
            <a:r>
              <a:rPr lang="en-US"/>
              <a:t>A.A. Brown, UWC Tutu Centre Fellow aleasebrown.school@gmail.com</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2924387-FA07-4A9A-BB85-8AA8983D578C}" type="datetime1">
              <a:rPr lang="en-US" smtClean="0"/>
              <a:t>8/8/2019</a:t>
            </a:fld>
            <a:endParaRPr lang="en-US" dirty="0"/>
          </a:p>
        </p:txBody>
      </p:sp>
      <p:sp>
        <p:nvSpPr>
          <p:cNvPr id="5" name="Footer Placeholder 4"/>
          <p:cNvSpPr>
            <a:spLocks noGrp="1"/>
          </p:cNvSpPr>
          <p:nvPr>
            <p:ph type="ftr" sz="quarter" idx="11"/>
          </p:nvPr>
        </p:nvSpPr>
        <p:spPr/>
        <p:txBody>
          <a:bodyPr/>
          <a:lstStyle/>
          <a:p>
            <a:r>
              <a:rPr lang="en-US"/>
              <a:t>A.A. Brown, UWC Tutu Centre Fellow aleasebrown.school@gmail.com</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EF5F4B5-41F8-4ADA-9234-24EEAA454481}" type="datetime1">
              <a:rPr lang="en-US" smtClean="0"/>
              <a:t>8/8/2019</a:t>
            </a:fld>
            <a:endParaRPr lang="en-US" dirty="0"/>
          </a:p>
        </p:txBody>
      </p:sp>
      <p:sp>
        <p:nvSpPr>
          <p:cNvPr id="5" name="Footer Placeholder 4"/>
          <p:cNvSpPr>
            <a:spLocks noGrp="1"/>
          </p:cNvSpPr>
          <p:nvPr>
            <p:ph type="ftr" sz="quarter" idx="11"/>
          </p:nvPr>
        </p:nvSpPr>
        <p:spPr/>
        <p:txBody>
          <a:bodyPr/>
          <a:lstStyle/>
          <a:p>
            <a:r>
              <a:rPr lang="en-US"/>
              <a:t>A.A. Brown, UWC Tutu Centre Fellow aleasebrown.school@gmail.com</a:t>
            </a:r>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61C6A5-CE24-49CB-BD05-311CEB38B884}" type="datetime1">
              <a:rPr lang="en-US" smtClean="0"/>
              <a:t>8/8/2019</a:t>
            </a:fld>
            <a:endParaRPr lang="en-US" dirty="0"/>
          </a:p>
        </p:txBody>
      </p:sp>
      <p:sp>
        <p:nvSpPr>
          <p:cNvPr id="5" name="Footer Placeholder 4"/>
          <p:cNvSpPr>
            <a:spLocks noGrp="1"/>
          </p:cNvSpPr>
          <p:nvPr>
            <p:ph type="ftr" sz="quarter" idx="11"/>
          </p:nvPr>
        </p:nvSpPr>
        <p:spPr/>
        <p:txBody>
          <a:bodyPr/>
          <a:lstStyle/>
          <a:p>
            <a:r>
              <a:rPr lang="en-US"/>
              <a:t>A.A. Brown, UWC Tutu Centre Fellow aleasebrown.school@gmail.com</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767175A-CA3E-41DE-A069-09F81D463F96}" type="datetime1">
              <a:rPr lang="en-US" smtClean="0"/>
              <a:t>8/8/2019</a:t>
            </a:fld>
            <a:endParaRPr lang="en-US" dirty="0"/>
          </a:p>
        </p:txBody>
      </p:sp>
      <p:sp>
        <p:nvSpPr>
          <p:cNvPr id="8" name="Footer Placeholder 7"/>
          <p:cNvSpPr>
            <a:spLocks noGrp="1"/>
          </p:cNvSpPr>
          <p:nvPr>
            <p:ph type="ftr" sz="quarter" idx="11"/>
          </p:nvPr>
        </p:nvSpPr>
        <p:spPr/>
        <p:txBody>
          <a:bodyPr/>
          <a:lstStyle/>
          <a:p>
            <a:r>
              <a:rPr lang="en-US"/>
              <a:t>A.A. Brown, UWC Tutu Centre Fellow aleasebrown.school@gmail.com</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CE7E215-A5CD-4376-9F1A-C0266F7AFF9E}" type="datetime1">
              <a:rPr lang="en-US" smtClean="0"/>
              <a:t>8/8/2019</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a:t>A.A. Brown, UWC Tutu Centre Fellow aleasebrown.school@gmail.com</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7FD57C39-92E8-4DA8-88D2-99DC203899AE}" type="datetime1">
              <a:rPr lang="en-US" smtClean="0"/>
              <a:t>8/8/2019</a:t>
            </a:fld>
            <a:endParaRPr lang="en-US" dirty="0"/>
          </a:p>
        </p:txBody>
      </p:sp>
      <p:sp>
        <p:nvSpPr>
          <p:cNvPr id="5" name="Footer Placeholder 4"/>
          <p:cNvSpPr>
            <a:spLocks noGrp="1"/>
          </p:cNvSpPr>
          <p:nvPr>
            <p:ph type="ftr" sz="quarter" idx="11"/>
          </p:nvPr>
        </p:nvSpPr>
        <p:spPr/>
        <p:txBody>
          <a:bodyPr/>
          <a:lstStyle/>
          <a:p>
            <a:r>
              <a:rPr lang="en-US"/>
              <a:t>A.A. Brown, UWC Tutu Centre Fellow aleasebrown.school@gmail.com</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7DFF3D5E-B689-4C98-A35F-1C160E1653D1}" type="datetime1">
              <a:rPr lang="en-US" smtClean="0"/>
              <a:t>8/8/2019</a:t>
            </a:fld>
            <a:endParaRPr lang="en-US" dirty="0"/>
          </a:p>
        </p:txBody>
      </p:sp>
      <p:sp>
        <p:nvSpPr>
          <p:cNvPr id="5" name="Footer Placeholder 4"/>
          <p:cNvSpPr>
            <a:spLocks noGrp="1"/>
          </p:cNvSpPr>
          <p:nvPr>
            <p:ph type="ftr" sz="quarter" idx="11"/>
          </p:nvPr>
        </p:nvSpPr>
        <p:spPr/>
        <p:txBody>
          <a:bodyPr/>
          <a:lstStyle/>
          <a:p>
            <a:r>
              <a:rPr lang="en-US"/>
              <a:t>A.A. Brown, UWC Tutu Centre Fellow aleasebrown.school@gmail.com</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53AAAC-66D0-4A7E-A366-DA3FAF962416}" type="datetime1">
              <a:rPr lang="en-US" smtClean="0"/>
              <a:t>8/8/2019</a:t>
            </a:fld>
            <a:endParaRPr lang="en-US" dirty="0"/>
          </a:p>
        </p:txBody>
      </p:sp>
      <p:sp>
        <p:nvSpPr>
          <p:cNvPr id="5" name="Footer Placeholder 4"/>
          <p:cNvSpPr>
            <a:spLocks noGrp="1"/>
          </p:cNvSpPr>
          <p:nvPr>
            <p:ph type="ftr" sz="quarter" idx="11"/>
          </p:nvPr>
        </p:nvSpPr>
        <p:spPr/>
        <p:txBody>
          <a:bodyPr/>
          <a:lstStyle/>
          <a:p>
            <a:r>
              <a:rPr lang="en-US"/>
              <a:t>A.A. Brown, UWC Tutu Centre Fellow aleasebrown.school@gmail.com</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9B0AFE-4BDD-462E-82FF-A714D68C77DA}" type="datetime1">
              <a:rPr lang="en-US" smtClean="0"/>
              <a:t>8/8/2019</a:t>
            </a:fld>
            <a:endParaRPr lang="en-US" dirty="0"/>
          </a:p>
        </p:txBody>
      </p:sp>
      <p:sp>
        <p:nvSpPr>
          <p:cNvPr id="5" name="Footer Placeholder 4"/>
          <p:cNvSpPr>
            <a:spLocks noGrp="1"/>
          </p:cNvSpPr>
          <p:nvPr>
            <p:ph type="ftr" sz="quarter" idx="11"/>
          </p:nvPr>
        </p:nvSpPr>
        <p:spPr/>
        <p:txBody>
          <a:bodyPr/>
          <a:lstStyle/>
          <a:p>
            <a:r>
              <a:rPr lang="en-US"/>
              <a:t>A.A. Brown, UWC Tutu Centre Fellow aleasebrown.school@gmail.com</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78EEB1-0454-4866-8E7B-938CB86FC0D6}" type="datetime1">
              <a:rPr lang="en-US" smtClean="0"/>
              <a:t>8/8/2019</a:t>
            </a:fld>
            <a:endParaRPr lang="en-US" dirty="0"/>
          </a:p>
        </p:txBody>
      </p:sp>
      <p:sp>
        <p:nvSpPr>
          <p:cNvPr id="6" name="Footer Placeholder 5"/>
          <p:cNvSpPr>
            <a:spLocks noGrp="1"/>
          </p:cNvSpPr>
          <p:nvPr>
            <p:ph type="ftr" sz="quarter" idx="11"/>
          </p:nvPr>
        </p:nvSpPr>
        <p:spPr/>
        <p:txBody>
          <a:bodyPr/>
          <a:lstStyle/>
          <a:p>
            <a:r>
              <a:rPr lang="en-US"/>
              <a:t>A.A. Brown, UWC Tutu Centre Fellow aleasebrown.school@gmail.com</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197CE8-9BDF-4F7C-9C98-99328263314E}" type="datetime1">
              <a:rPr lang="en-US" smtClean="0"/>
              <a:t>8/8/2019</a:t>
            </a:fld>
            <a:endParaRPr lang="en-US" dirty="0"/>
          </a:p>
        </p:txBody>
      </p:sp>
      <p:sp>
        <p:nvSpPr>
          <p:cNvPr id="8" name="Footer Placeholder 7"/>
          <p:cNvSpPr>
            <a:spLocks noGrp="1"/>
          </p:cNvSpPr>
          <p:nvPr>
            <p:ph type="ftr" sz="quarter" idx="11"/>
          </p:nvPr>
        </p:nvSpPr>
        <p:spPr/>
        <p:txBody>
          <a:bodyPr/>
          <a:lstStyle/>
          <a:p>
            <a:r>
              <a:rPr lang="en-US"/>
              <a:t>A.A. Brown, UWC Tutu Centre Fellow aleasebrown.school@gmail.com</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423D92-2949-4DBF-B13D-1C25BDA8D696}" type="datetime1">
              <a:rPr lang="en-US" smtClean="0"/>
              <a:t>8/8/2019</a:t>
            </a:fld>
            <a:endParaRPr lang="en-US" dirty="0"/>
          </a:p>
        </p:txBody>
      </p:sp>
      <p:sp>
        <p:nvSpPr>
          <p:cNvPr id="4" name="Footer Placeholder 3"/>
          <p:cNvSpPr>
            <a:spLocks noGrp="1"/>
          </p:cNvSpPr>
          <p:nvPr>
            <p:ph type="ftr" sz="quarter" idx="11"/>
          </p:nvPr>
        </p:nvSpPr>
        <p:spPr/>
        <p:txBody>
          <a:bodyPr/>
          <a:lstStyle/>
          <a:p>
            <a:r>
              <a:rPr lang="en-US"/>
              <a:t>A.A. Brown, UWC Tutu Centre Fellow aleasebrown.school@gmail.com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5EF54D-B2F3-4B4B-B98B-0C0CB0A83F58}" type="datetime1">
              <a:rPr lang="en-US" smtClean="0"/>
              <a:t>8/8/2019</a:t>
            </a:fld>
            <a:endParaRPr lang="en-US" dirty="0"/>
          </a:p>
        </p:txBody>
      </p:sp>
      <p:sp>
        <p:nvSpPr>
          <p:cNvPr id="3" name="Footer Placeholder 2"/>
          <p:cNvSpPr>
            <a:spLocks noGrp="1"/>
          </p:cNvSpPr>
          <p:nvPr>
            <p:ph type="ftr" sz="quarter" idx="11"/>
          </p:nvPr>
        </p:nvSpPr>
        <p:spPr/>
        <p:txBody>
          <a:bodyPr/>
          <a:lstStyle/>
          <a:p>
            <a:r>
              <a:rPr lang="en-US"/>
              <a:t>A.A. Brown, UWC Tutu Centre Fellow aleasebrown.school@gmail.com</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10EA3B-4BD6-415C-917F-F36148097680}" type="datetime1">
              <a:rPr lang="en-US" smtClean="0"/>
              <a:t>8/8/2019</a:t>
            </a:fld>
            <a:endParaRPr lang="en-US" dirty="0"/>
          </a:p>
        </p:txBody>
      </p:sp>
      <p:sp>
        <p:nvSpPr>
          <p:cNvPr id="6" name="Footer Placeholder 5"/>
          <p:cNvSpPr>
            <a:spLocks noGrp="1"/>
          </p:cNvSpPr>
          <p:nvPr>
            <p:ph type="ftr" sz="quarter" idx="11"/>
          </p:nvPr>
        </p:nvSpPr>
        <p:spPr/>
        <p:txBody>
          <a:bodyPr/>
          <a:lstStyle/>
          <a:p>
            <a:r>
              <a:rPr lang="en-US"/>
              <a:t>A.A. Brown, UWC Tutu Centre Fellow aleasebrown.school@gmail.com</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051046-0B77-44A2-8E47-ADA3D74AEE8A}" type="datetime1">
              <a:rPr lang="en-US" smtClean="0"/>
              <a:t>8/8/2019</a:t>
            </a:fld>
            <a:endParaRPr lang="en-US" dirty="0"/>
          </a:p>
        </p:txBody>
      </p:sp>
      <p:sp>
        <p:nvSpPr>
          <p:cNvPr id="6" name="Footer Placeholder 5"/>
          <p:cNvSpPr>
            <a:spLocks noGrp="1"/>
          </p:cNvSpPr>
          <p:nvPr>
            <p:ph type="ftr" sz="quarter" idx="11"/>
          </p:nvPr>
        </p:nvSpPr>
        <p:spPr/>
        <p:txBody>
          <a:bodyPr/>
          <a:lstStyle/>
          <a:p>
            <a:r>
              <a:rPr lang="en-US"/>
              <a:t>A.A. Brown, UWC Tutu Centre Fellow aleasebrown.school@gmail.com</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67201116-BD43-4537-9EB9-2BB3CDC4913E}" type="datetime1">
              <a:rPr lang="en-US" smtClean="0"/>
              <a:t>8/8/2019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a:t>A.A. Brown, UWC Tutu Centre Fellow aleasebrown.school@gmail.com</a:t>
            </a:r>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5.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5ED36-3BBD-4B96-96C5-ED8A88AFCA51}"/>
              </a:ext>
            </a:extLst>
          </p:cNvPr>
          <p:cNvSpPr>
            <a:spLocks noGrp="1"/>
          </p:cNvSpPr>
          <p:nvPr>
            <p:ph type="ctrTitle"/>
          </p:nvPr>
        </p:nvSpPr>
        <p:spPr/>
        <p:txBody>
          <a:bodyPr/>
          <a:lstStyle/>
          <a:p>
            <a:r>
              <a:rPr lang="en-US" dirty="0"/>
              <a:t>Worship and/as Protest: The Relation Between the Liturgical and the Political</a:t>
            </a:r>
            <a:endParaRPr lang="en-GB" dirty="0"/>
          </a:p>
        </p:txBody>
      </p:sp>
      <p:sp>
        <p:nvSpPr>
          <p:cNvPr id="3" name="Subtitle 2">
            <a:extLst>
              <a:ext uri="{FF2B5EF4-FFF2-40B4-BE49-F238E27FC236}">
                <a16:creationId xmlns:a16="http://schemas.microsoft.com/office/drawing/2014/main" id="{2A9EB42E-FD56-41C7-8D12-798BD288EA74}"/>
              </a:ext>
            </a:extLst>
          </p:cNvPr>
          <p:cNvSpPr>
            <a:spLocks noGrp="1"/>
          </p:cNvSpPr>
          <p:nvPr>
            <p:ph type="subTitle" idx="1"/>
          </p:nvPr>
        </p:nvSpPr>
        <p:spPr/>
        <p:txBody>
          <a:bodyPr>
            <a:normAutofit fontScale="77500" lnSpcReduction="20000"/>
          </a:bodyPr>
          <a:lstStyle/>
          <a:p>
            <a:r>
              <a:rPr lang="en-US" dirty="0"/>
              <a:t>Missional worship Conference</a:t>
            </a:r>
          </a:p>
          <a:p>
            <a:r>
              <a:rPr lang="en-US" dirty="0"/>
              <a:t>Faculty of theology, Stellenbosch University</a:t>
            </a:r>
          </a:p>
          <a:p>
            <a:r>
              <a:rPr lang="en-US" dirty="0"/>
              <a:t>8 August 2019</a:t>
            </a:r>
            <a:endParaRPr lang="en-GB" dirty="0"/>
          </a:p>
        </p:txBody>
      </p:sp>
      <p:sp>
        <p:nvSpPr>
          <p:cNvPr id="4" name="Footer Placeholder 3">
            <a:extLst>
              <a:ext uri="{FF2B5EF4-FFF2-40B4-BE49-F238E27FC236}">
                <a16:creationId xmlns:a16="http://schemas.microsoft.com/office/drawing/2014/main" id="{4751203B-EE19-410E-A693-4B029267F6F1}"/>
              </a:ext>
            </a:extLst>
          </p:cNvPr>
          <p:cNvSpPr>
            <a:spLocks noGrp="1"/>
          </p:cNvSpPr>
          <p:nvPr>
            <p:ph type="ftr" sz="quarter" idx="11"/>
          </p:nvPr>
        </p:nvSpPr>
        <p:spPr>
          <a:xfrm>
            <a:off x="7854696" y="6478592"/>
            <a:ext cx="3859795" cy="304801"/>
          </a:xfrm>
        </p:spPr>
        <p:txBody>
          <a:bodyPr/>
          <a:lstStyle/>
          <a:p>
            <a:pPr algn="r"/>
            <a:r>
              <a:rPr lang="en-US" dirty="0">
                <a:solidFill>
                  <a:schemeClr val="tx1">
                    <a:alpha val="60000"/>
                  </a:schemeClr>
                </a:solidFill>
              </a:rPr>
              <a:t>A.A. Brown, UWC Tutu Centre Fellow aleasebrown.school@gmail.com</a:t>
            </a:r>
          </a:p>
        </p:txBody>
      </p:sp>
    </p:spTree>
    <p:extLst>
      <p:ext uri="{BB962C8B-B14F-4D97-AF65-F5344CB8AC3E}">
        <p14:creationId xmlns:p14="http://schemas.microsoft.com/office/powerpoint/2010/main" val="867075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C31CC-B82D-4BE0-9241-4F0FE0B2DA86}"/>
              </a:ext>
            </a:extLst>
          </p:cNvPr>
          <p:cNvSpPr>
            <a:spLocks noGrp="1"/>
          </p:cNvSpPr>
          <p:nvPr>
            <p:ph type="title"/>
          </p:nvPr>
        </p:nvSpPr>
        <p:spPr>
          <a:xfrm>
            <a:off x="1154954" y="335553"/>
            <a:ext cx="8761413" cy="1750422"/>
          </a:xfrm>
        </p:spPr>
        <p:txBody>
          <a:bodyPr/>
          <a:lstStyle/>
          <a:p>
            <a:r>
              <a:rPr lang="en-US" dirty="0"/>
              <a:t>CHURCH/STREET </a:t>
            </a:r>
            <a:br>
              <a:rPr lang="en-US" dirty="0"/>
            </a:br>
            <a:r>
              <a:rPr lang="en-US" dirty="0"/>
              <a:t>SACRED/SECULAR</a:t>
            </a:r>
            <a:br>
              <a:rPr lang="en-US" dirty="0"/>
            </a:br>
            <a:r>
              <a:rPr lang="en-US" dirty="0"/>
              <a:t>LITURGIES</a:t>
            </a:r>
            <a:endParaRPr lang="en-GB" dirty="0"/>
          </a:p>
        </p:txBody>
      </p:sp>
      <p:sp>
        <p:nvSpPr>
          <p:cNvPr id="3" name="Content Placeholder 2">
            <a:extLst>
              <a:ext uri="{FF2B5EF4-FFF2-40B4-BE49-F238E27FC236}">
                <a16:creationId xmlns:a16="http://schemas.microsoft.com/office/drawing/2014/main" id="{9BE1FF62-F8D7-4C47-960C-62050C9264A3}"/>
              </a:ext>
            </a:extLst>
          </p:cNvPr>
          <p:cNvSpPr>
            <a:spLocks noGrp="1"/>
          </p:cNvSpPr>
          <p:nvPr>
            <p:ph idx="1"/>
          </p:nvPr>
        </p:nvSpPr>
        <p:spPr>
          <a:xfrm>
            <a:off x="1154954" y="2603499"/>
            <a:ext cx="8825659" cy="3718923"/>
          </a:xfrm>
        </p:spPr>
        <p:txBody>
          <a:bodyPr>
            <a:normAutofit/>
          </a:bodyPr>
          <a:lstStyle/>
          <a:p>
            <a:r>
              <a:rPr lang="en-US" sz="2400" dirty="0"/>
              <a:t>Church Liturgy and Liturgical Methods: </a:t>
            </a:r>
          </a:p>
          <a:p>
            <a:pPr lvl="1"/>
            <a:r>
              <a:rPr lang="en-US" sz="2400" dirty="0"/>
              <a:t>Bring Significance and Honor</a:t>
            </a:r>
          </a:p>
          <a:p>
            <a:pPr lvl="1"/>
            <a:r>
              <a:rPr lang="en-US" sz="2400" dirty="0"/>
              <a:t>Bring visibility to the Street</a:t>
            </a:r>
          </a:p>
          <a:p>
            <a:pPr lvl="1"/>
            <a:r>
              <a:rPr lang="en-US" sz="2400" dirty="0"/>
              <a:t>Bring legitimacy</a:t>
            </a:r>
          </a:p>
          <a:p>
            <a:pPr lvl="1"/>
            <a:r>
              <a:rPr lang="en-US" sz="2400" dirty="0"/>
              <a:t>Support, sanctuary, comfort</a:t>
            </a:r>
          </a:p>
          <a:p>
            <a:endParaRPr lang="en-US" sz="2400" dirty="0"/>
          </a:p>
          <a:p>
            <a:endParaRPr lang="en-US" sz="2400" dirty="0"/>
          </a:p>
          <a:p>
            <a:endParaRPr lang="en-GB" sz="2400" dirty="0"/>
          </a:p>
        </p:txBody>
      </p:sp>
      <p:sp>
        <p:nvSpPr>
          <p:cNvPr id="4" name="Footer Placeholder 3">
            <a:extLst>
              <a:ext uri="{FF2B5EF4-FFF2-40B4-BE49-F238E27FC236}">
                <a16:creationId xmlns:a16="http://schemas.microsoft.com/office/drawing/2014/main" id="{79177A3E-982B-4D1B-8818-C28E1814BACA}"/>
              </a:ext>
            </a:extLst>
          </p:cNvPr>
          <p:cNvSpPr>
            <a:spLocks noGrp="1"/>
          </p:cNvSpPr>
          <p:nvPr>
            <p:ph type="ftr" sz="quarter" idx="11"/>
          </p:nvPr>
        </p:nvSpPr>
        <p:spPr/>
        <p:txBody>
          <a:bodyPr/>
          <a:lstStyle/>
          <a:p>
            <a:r>
              <a:rPr lang="en-US"/>
              <a:t>A.A. Brown, UWC Tutu Centre Fellow aleasebrown.school@gmail.com</a:t>
            </a:r>
            <a:endParaRPr lang="en-US" dirty="0"/>
          </a:p>
        </p:txBody>
      </p:sp>
    </p:spTree>
    <p:extLst>
      <p:ext uri="{BB962C8B-B14F-4D97-AF65-F5344CB8AC3E}">
        <p14:creationId xmlns:p14="http://schemas.microsoft.com/office/powerpoint/2010/main" val="3454973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C31CC-B82D-4BE0-9241-4F0FE0B2DA86}"/>
              </a:ext>
            </a:extLst>
          </p:cNvPr>
          <p:cNvSpPr>
            <a:spLocks noGrp="1"/>
          </p:cNvSpPr>
          <p:nvPr>
            <p:ph type="title"/>
          </p:nvPr>
        </p:nvSpPr>
        <p:spPr>
          <a:xfrm>
            <a:off x="1154954" y="335553"/>
            <a:ext cx="8761413" cy="1750422"/>
          </a:xfrm>
        </p:spPr>
        <p:txBody>
          <a:bodyPr/>
          <a:lstStyle/>
          <a:p>
            <a:r>
              <a:rPr lang="en-US" dirty="0"/>
              <a:t>CHURCH/STREET </a:t>
            </a:r>
            <a:br>
              <a:rPr lang="en-US" dirty="0"/>
            </a:br>
            <a:r>
              <a:rPr lang="en-US" dirty="0"/>
              <a:t>SACRED/SECULAR</a:t>
            </a:r>
            <a:br>
              <a:rPr lang="en-US" dirty="0"/>
            </a:br>
            <a:r>
              <a:rPr lang="en-US" dirty="0"/>
              <a:t>LITURGIES</a:t>
            </a:r>
            <a:endParaRPr lang="en-GB" dirty="0"/>
          </a:p>
        </p:txBody>
      </p:sp>
      <p:sp>
        <p:nvSpPr>
          <p:cNvPr id="3" name="Content Placeholder 2">
            <a:extLst>
              <a:ext uri="{FF2B5EF4-FFF2-40B4-BE49-F238E27FC236}">
                <a16:creationId xmlns:a16="http://schemas.microsoft.com/office/drawing/2014/main" id="{9BE1FF62-F8D7-4C47-960C-62050C9264A3}"/>
              </a:ext>
            </a:extLst>
          </p:cNvPr>
          <p:cNvSpPr>
            <a:spLocks noGrp="1"/>
          </p:cNvSpPr>
          <p:nvPr>
            <p:ph idx="1"/>
          </p:nvPr>
        </p:nvSpPr>
        <p:spPr>
          <a:xfrm>
            <a:off x="1154954" y="2603499"/>
            <a:ext cx="8825659" cy="3718923"/>
          </a:xfrm>
        </p:spPr>
        <p:txBody>
          <a:bodyPr>
            <a:normAutofit/>
          </a:bodyPr>
          <a:lstStyle/>
          <a:p>
            <a:r>
              <a:rPr lang="en-US" sz="2400" dirty="0"/>
              <a:t>Street Liturgy and Liturgical Methods: </a:t>
            </a:r>
          </a:p>
          <a:p>
            <a:pPr lvl="1"/>
            <a:r>
              <a:rPr lang="en-US" sz="2400" dirty="0"/>
              <a:t>What are they?</a:t>
            </a:r>
          </a:p>
          <a:p>
            <a:pPr lvl="1"/>
            <a:r>
              <a:rPr lang="en-US" sz="2400" dirty="0"/>
              <a:t>Identify them; Name them</a:t>
            </a:r>
          </a:p>
          <a:p>
            <a:endParaRPr lang="en-US" sz="2400" dirty="0"/>
          </a:p>
          <a:p>
            <a:endParaRPr lang="en-US" sz="2400" dirty="0"/>
          </a:p>
          <a:p>
            <a:endParaRPr lang="en-GB" sz="2400" dirty="0"/>
          </a:p>
        </p:txBody>
      </p:sp>
      <p:sp>
        <p:nvSpPr>
          <p:cNvPr id="4" name="Footer Placeholder 3">
            <a:extLst>
              <a:ext uri="{FF2B5EF4-FFF2-40B4-BE49-F238E27FC236}">
                <a16:creationId xmlns:a16="http://schemas.microsoft.com/office/drawing/2014/main" id="{79177A3E-982B-4D1B-8818-C28E1814BACA}"/>
              </a:ext>
            </a:extLst>
          </p:cNvPr>
          <p:cNvSpPr>
            <a:spLocks noGrp="1"/>
          </p:cNvSpPr>
          <p:nvPr>
            <p:ph type="ftr" sz="quarter" idx="11"/>
          </p:nvPr>
        </p:nvSpPr>
        <p:spPr/>
        <p:txBody>
          <a:bodyPr/>
          <a:lstStyle/>
          <a:p>
            <a:r>
              <a:rPr lang="en-US"/>
              <a:t>A.A. Brown, UWC Tutu Centre Fellow aleasebrown.school@gmail.com</a:t>
            </a:r>
            <a:endParaRPr lang="en-US" dirty="0"/>
          </a:p>
        </p:txBody>
      </p:sp>
    </p:spTree>
    <p:extLst>
      <p:ext uri="{BB962C8B-B14F-4D97-AF65-F5344CB8AC3E}">
        <p14:creationId xmlns:p14="http://schemas.microsoft.com/office/powerpoint/2010/main" val="1189619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C31CC-B82D-4BE0-9241-4F0FE0B2DA86}"/>
              </a:ext>
            </a:extLst>
          </p:cNvPr>
          <p:cNvSpPr>
            <a:spLocks noGrp="1"/>
          </p:cNvSpPr>
          <p:nvPr>
            <p:ph type="title"/>
          </p:nvPr>
        </p:nvSpPr>
        <p:spPr/>
        <p:txBody>
          <a:bodyPr/>
          <a:lstStyle/>
          <a:p>
            <a:r>
              <a:rPr lang="en-US" dirty="0"/>
              <a:t>Naming Street Liturgies:</a:t>
            </a:r>
            <a:endParaRPr lang="en-GB" dirty="0"/>
          </a:p>
        </p:txBody>
      </p:sp>
      <p:sp>
        <p:nvSpPr>
          <p:cNvPr id="4" name="Footer Placeholder 3">
            <a:extLst>
              <a:ext uri="{FF2B5EF4-FFF2-40B4-BE49-F238E27FC236}">
                <a16:creationId xmlns:a16="http://schemas.microsoft.com/office/drawing/2014/main" id="{F14FCFB4-93E4-46DA-8ED3-DBF46B81C2DF}"/>
              </a:ext>
            </a:extLst>
          </p:cNvPr>
          <p:cNvSpPr>
            <a:spLocks noGrp="1"/>
          </p:cNvSpPr>
          <p:nvPr>
            <p:ph type="ftr" sz="quarter" idx="11"/>
          </p:nvPr>
        </p:nvSpPr>
        <p:spPr/>
        <p:txBody>
          <a:bodyPr/>
          <a:lstStyle/>
          <a:p>
            <a:r>
              <a:rPr lang="en-US"/>
              <a:t>A.A. Brown, UWC Tutu Centre Fellow aleasebrown.school@gmail.com</a:t>
            </a:r>
            <a:endParaRPr lang="en-US" dirty="0"/>
          </a:p>
        </p:txBody>
      </p:sp>
      <p:sp>
        <p:nvSpPr>
          <p:cNvPr id="6" name="Content Placeholder 5">
            <a:extLst>
              <a:ext uri="{FF2B5EF4-FFF2-40B4-BE49-F238E27FC236}">
                <a16:creationId xmlns:a16="http://schemas.microsoft.com/office/drawing/2014/main" id="{D8A62324-B20E-4AAE-A477-F558E0858330}"/>
              </a:ext>
            </a:extLst>
          </p:cNvPr>
          <p:cNvSpPr>
            <a:spLocks noGrp="1"/>
          </p:cNvSpPr>
          <p:nvPr>
            <p:ph idx="1"/>
          </p:nvPr>
        </p:nvSpPr>
        <p:spPr/>
        <p:txBody>
          <a:bodyPr/>
          <a:lstStyle/>
          <a:p>
            <a:r>
              <a:rPr lang="en-US" dirty="0"/>
              <a:t>Gathering of bodies—Aspects of Trinitarian incarnation</a:t>
            </a:r>
          </a:p>
        </p:txBody>
      </p:sp>
    </p:spTree>
    <p:extLst>
      <p:ext uri="{BB962C8B-B14F-4D97-AF65-F5344CB8AC3E}">
        <p14:creationId xmlns:p14="http://schemas.microsoft.com/office/powerpoint/2010/main" val="2334900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C31CC-B82D-4BE0-9241-4F0FE0B2DA86}"/>
              </a:ext>
            </a:extLst>
          </p:cNvPr>
          <p:cNvSpPr>
            <a:spLocks noGrp="1"/>
          </p:cNvSpPr>
          <p:nvPr>
            <p:ph type="title"/>
          </p:nvPr>
        </p:nvSpPr>
        <p:spPr/>
        <p:txBody>
          <a:bodyPr/>
          <a:lstStyle/>
          <a:p>
            <a:r>
              <a:rPr lang="en-US" dirty="0"/>
              <a:t>Naming Street Liturgies:</a:t>
            </a:r>
            <a:endParaRPr lang="en-GB" dirty="0"/>
          </a:p>
        </p:txBody>
      </p:sp>
      <p:sp>
        <p:nvSpPr>
          <p:cNvPr id="4" name="Footer Placeholder 3">
            <a:extLst>
              <a:ext uri="{FF2B5EF4-FFF2-40B4-BE49-F238E27FC236}">
                <a16:creationId xmlns:a16="http://schemas.microsoft.com/office/drawing/2014/main" id="{F14FCFB4-93E4-46DA-8ED3-DBF46B81C2DF}"/>
              </a:ext>
            </a:extLst>
          </p:cNvPr>
          <p:cNvSpPr>
            <a:spLocks noGrp="1"/>
          </p:cNvSpPr>
          <p:nvPr>
            <p:ph type="ftr" sz="quarter" idx="11"/>
          </p:nvPr>
        </p:nvSpPr>
        <p:spPr/>
        <p:txBody>
          <a:bodyPr/>
          <a:lstStyle/>
          <a:p>
            <a:r>
              <a:rPr lang="en-US"/>
              <a:t>A.A. Brown, UWC Tutu Centre Fellow aleasebrown.school@gmail.com</a:t>
            </a:r>
            <a:endParaRPr lang="en-US" dirty="0"/>
          </a:p>
        </p:txBody>
      </p:sp>
      <p:sp>
        <p:nvSpPr>
          <p:cNvPr id="6" name="Content Placeholder 5">
            <a:extLst>
              <a:ext uri="{FF2B5EF4-FFF2-40B4-BE49-F238E27FC236}">
                <a16:creationId xmlns:a16="http://schemas.microsoft.com/office/drawing/2014/main" id="{D8A62324-B20E-4AAE-A477-F558E0858330}"/>
              </a:ext>
            </a:extLst>
          </p:cNvPr>
          <p:cNvSpPr>
            <a:spLocks noGrp="1"/>
          </p:cNvSpPr>
          <p:nvPr>
            <p:ph idx="1"/>
          </p:nvPr>
        </p:nvSpPr>
        <p:spPr/>
        <p:txBody>
          <a:bodyPr/>
          <a:lstStyle/>
          <a:p>
            <a:r>
              <a:rPr lang="en-US" dirty="0"/>
              <a:t>Gathering of bodies—Aspects of Trinitarian incarnation</a:t>
            </a:r>
          </a:p>
        </p:txBody>
      </p:sp>
    </p:spTree>
    <p:extLst>
      <p:ext uri="{BB962C8B-B14F-4D97-AF65-F5344CB8AC3E}">
        <p14:creationId xmlns:p14="http://schemas.microsoft.com/office/powerpoint/2010/main" val="691689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C31CC-B82D-4BE0-9241-4F0FE0B2DA86}"/>
              </a:ext>
            </a:extLst>
          </p:cNvPr>
          <p:cNvSpPr>
            <a:spLocks noGrp="1"/>
          </p:cNvSpPr>
          <p:nvPr>
            <p:ph type="title"/>
          </p:nvPr>
        </p:nvSpPr>
        <p:spPr/>
        <p:txBody>
          <a:bodyPr/>
          <a:lstStyle/>
          <a:p>
            <a:r>
              <a:rPr lang="en-US" dirty="0"/>
              <a:t>Naming Street Liturgies:</a:t>
            </a:r>
            <a:endParaRPr lang="en-GB" dirty="0"/>
          </a:p>
        </p:txBody>
      </p:sp>
      <p:sp>
        <p:nvSpPr>
          <p:cNvPr id="4" name="Footer Placeholder 3">
            <a:extLst>
              <a:ext uri="{FF2B5EF4-FFF2-40B4-BE49-F238E27FC236}">
                <a16:creationId xmlns:a16="http://schemas.microsoft.com/office/drawing/2014/main" id="{F14FCFB4-93E4-46DA-8ED3-DBF46B81C2DF}"/>
              </a:ext>
            </a:extLst>
          </p:cNvPr>
          <p:cNvSpPr>
            <a:spLocks noGrp="1"/>
          </p:cNvSpPr>
          <p:nvPr>
            <p:ph type="ftr" sz="quarter" idx="11"/>
          </p:nvPr>
        </p:nvSpPr>
        <p:spPr/>
        <p:txBody>
          <a:bodyPr/>
          <a:lstStyle/>
          <a:p>
            <a:r>
              <a:rPr lang="en-US"/>
              <a:t>A.A. Brown, UWC Tutu Centre Fellow aleasebrown.school@gmail.com</a:t>
            </a:r>
            <a:endParaRPr lang="en-US" dirty="0"/>
          </a:p>
        </p:txBody>
      </p:sp>
      <p:sp>
        <p:nvSpPr>
          <p:cNvPr id="6" name="Content Placeholder 5">
            <a:extLst>
              <a:ext uri="{FF2B5EF4-FFF2-40B4-BE49-F238E27FC236}">
                <a16:creationId xmlns:a16="http://schemas.microsoft.com/office/drawing/2014/main" id="{D8A62324-B20E-4AAE-A477-F558E0858330}"/>
              </a:ext>
            </a:extLst>
          </p:cNvPr>
          <p:cNvSpPr>
            <a:spLocks noGrp="1"/>
          </p:cNvSpPr>
          <p:nvPr>
            <p:ph idx="1"/>
          </p:nvPr>
        </p:nvSpPr>
        <p:spPr/>
        <p:txBody>
          <a:bodyPr>
            <a:normAutofit/>
          </a:bodyPr>
          <a:lstStyle/>
          <a:p>
            <a:pPr algn="ctr">
              <a:lnSpc>
                <a:spcPct val="200000"/>
              </a:lnSpc>
            </a:pPr>
            <a:r>
              <a:rPr lang="en-US" sz="2400" dirty="0"/>
              <a:t>Gathering a performance of Trinitarian incarnation</a:t>
            </a:r>
          </a:p>
          <a:p>
            <a:pPr algn="ctr">
              <a:lnSpc>
                <a:spcPct val="200000"/>
              </a:lnSpc>
            </a:pPr>
            <a:r>
              <a:rPr lang="en-US" sz="2400" dirty="0"/>
              <a:t>Marked Bodies = Sacred Texts.</a:t>
            </a:r>
          </a:p>
          <a:p>
            <a:pPr algn="ctr">
              <a:lnSpc>
                <a:spcPct val="200000"/>
              </a:lnSpc>
            </a:pPr>
            <a:r>
              <a:rPr lang="en-US" sz="2400" dirty="0"/>
              <a:t>#</a:t>
            </a:r>
            <a:r>
              <a:rPr lang="en-US" sz="2400" dirty="0" err="1"/>
              <a:t>Hashtaging</a:t>
            </a:r>
            <a:r>
              <a:rPr lang="en-US" sz="2400" dirty="0"/>
              <a:t> as Confessional language</a:t>
            </a:r>
          </a:p>
        </p:txBody>
      </p:sp>
    </p:spTree>
    <p:extLst>
      <p:ext uri="{BB962C8B-B14F-4D97-AF65-F5344CB8AC3E}">
        <p14:creationId xmlns:p14="http://schemas.microsoft.com/office/powerpoint/2010/main" val="3198457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C31CC-B82D-4BE0-9241-4F0FE0B2DA86}"/>
              </a:ext>
            </a:extLst>
          </p:cNvPr>
          <p:cNvSpPr>
            <a:spLocks noGrp="1"/>
          </p:cNvSpPr>
          <p:nvPr>
            <p:ph type="title"/>
          </p:nvPr>
        </p:nvSpPr>
        <p:spPr/>
        <p:txBody>
          <a:bodyPr/>
          <a:lstStyle/>
          <a:p>
            <a:r>
              <a:rPr lang="en-US" dirty="0"/>
              <a:t>WHAT ABOUT VIOLENCE?</a:t>
            </a:r>
            <a:endParaRPr lang="en-GB" dirty="0"/>
          </a:p>
        </p:txBody>
      </p:sp>
      <p:sp>
        <p:nvSpPr>
          <p:cNvPr id="3" name="Content Placeholder 2">
            <a:extLst>
              <a:ext uri="{FF2B5EF4-FFF2-40B4-BE49-F238E27FC236}">
                <a16:creationId xmlns:a16="http://schemas.microsoft.com/office/drawing/2014/main" id="{9BE1FF62-F8D7-4C47-960C-62050C9264A3}"/>
              </a:ext>
            </a:extLst>
          </p:cNvPr>
          <p:cNvSpPr>
            <a:spLocks noGrp="1"/>
          </p:cNvSpPr>
          <p:nvPr>
            <p:ph idx="1"/>
          </p:nvPr>
        </p:nvSpPr>
        <p:spPr/>
        <p:txBody>
          <a:bodyPr>
            <a:normAutofit/>
          </a:bodyPr>
          <a:lstStyle/>
          <a:p>
            <a:pPr marL="0" indent="0" algn="ctr">
              <a:buNone/>
            </a:pPr>
            <a:r>
              <a:rPr lang="en-US" sz="4000" b="1" dirty="0"/>
              <a:t>How Do We Engage With Protest that Escalates into the Use of Physical Force?</a:t>
            </a:r>
          </a:p>
          <a:p>
            <a:pPr algn="ctr"/>
            <a:endParaRPr lang="en-US" sz="4000" dirty="0"/>
          </a:p>
        </p:txBody>
      </p:sp>
      <p:sp>
        <p:nvSpPr>
          <p:cNvPr id="4" name="Footer Placeholder 3">
            <a:extLst>
              <a:ext uri="{FF2B5EF4-FFF2-40B4-BE49-F238E27FC236}">
                <a16:creationId xmlns:a16="http://schemas.microsoft.com/office/drawing/2014/main" id="{C21A0318-3FBE-4940-B0B0-0B956427F6B3}"/>
              </a:ext>
            </a:extLst>
          </p:cNvPr>
          <p:cNvSpPr>
            <a:spLocks noGrp="1"/>
          </p:cNvSpPr>
          <p:nvPr>
            <p:ph type="ftr" sz="quarter" idx="11"/>
          </p:nvPr>
        </p:nvSpPr>
        <p:spPr/>
        <p:txBody>
          <a:bodyPr/>
          <a:lstStyle/>
          <a:p>
            <a:r>
              <a:rPr lang="en-US"/>
              <a:t>A.A. Brown, UWC Tutu Centre Fellow aleasebrown.school@gmail.com</a:t>
            </a:r>
            <a:endParaRPr lang="en-US" dirty="0"/>
          </a:p>
        </p:txBody>
      </p:sp>
    </p:spTree>
    <p:extLst>
      <p:ext uri="{BB962C8B-B14F-4D97-AF65-F5344CB8AC3E}">
        <p14:creationId xmlns:p14="http://schemas.microsoft.com/office/powerpoint/2010/main" val="1759637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C31CC-B82D-4BE0-9241-4F0FE0B2DA86}"/>
              </a:ext>
            </a:extLst>
          </p:cNvPr>
          <p:cNvSpPr>
            <a:spLocks noGrp="1"/>
          </p:cNvSpPr>
          <p:nvPr>
            <p:ph type="title"/>
          </p:nvPr>
        </p:nvSpPr>
        <p:spPr/>
        <p:txBody>
          <a:bodyPr/>
          <a:lstStyle/>
          <a:p>
            <a:r>
              <a:rPr lang="en-US" dirty="0"/>
              <a:t>WHAT </a:t>
            </a:r>
            <a:r>
              <a:rPr lang="en-US" i="1" dirty="0"/>
              <a:t>IS</a:t>
            </a:r>
            <a:r>
              <a:rPr lang="en-US" dirty="0"/>
              <a:t> VIOLENCE?</a:t>
            </a:r>
            <a:endParaRPr lang="en-GB" dirty="0"/>
          </a:p>
        </p:txBody>
      </p:sp>
      <p:sp>
        <p:nvSpPr>
          <p:cNvPr id="3" name="Content Placeholder 2">
            <a:extLst>
              <a:ext uri="{FF2B5EF4-FFF2-40B4-BE49-F238E27FC236}">
                <a16:creationId xmlns:a16="http://schemas.microsoft.com/office/drawing/2014/main" id="{9BE1FF62-F8D7-4C47-960C-62050C9264A3}"/>
              </a:ext>
            </a:extLst>
          </p:cNvPr>
          <p:cNvSpPr>
            <a:spLocks noGrp="1"/>
          </p:cNvSpPr>
          <p:nvPr>
            <p:ph idx="1"/>
          </p:nvPr>
        </p:nvSpPr>
        <p:spPr/>
        <p:txBody>
          <a:bodyPr>
            <a:normAutofit/>
          </a:bodyPr>
          <a:lstStyle/>
          <a:p>
            <a:r>
              <a:rPr lang="en-US" sz="2400" dirty="0"/>
              <a:t>Complicate MEANING of the term violence</a:t>
            </a:r>
          </a:p>
          <a:p>
            <a:pPr lvl="1"/>
            <a:r>
              <a:rPr lang="en-US" sz="2200" dirty="0"/>
              <a:t>Structural violence</a:t>
            </a:r>
          </a:p>
          <a:p>
            <a:pPr lvl="1"/>
            <a:r>
              <a:rPr lang="en-US" sz="2200" dirty="0"/>
              <a:t>Cultural violence</a:t>
            </a:r>
          </a:p>
          <a:p>
            <a:pPr lvl="1"/>
            <a:r>
              <a:rPr lang="en-US" sz="2200" dirty="0"/>
              <a:t>Physical violence</a:t>
            </a:r>
          </a:p>
          <a:p>
            <a:pPr lvl="1"/>
            <a:endParaRPr lang="en-US" sz="2200" dirty="0"/>
          </a:p>
          <a:p>
            <a:pPr marL="457200" lvl="1" indent="0">
              <a:buNone/>
            </a:pPr>
            <a:endParaRPr lang="en-US" sz="2200" dirty="0"/>
          </a:p>
          <a:p>
            <a:pPr marL="0" indent="0">
              <a:buNone/>
            </a:pPr>
            <a:endParaRPr lang="en-US" sz="2400" b="1" dirty="0"/>
          </a:p>
          <a:p>
            <a:pPr algn="ctr"/>
            <a:endParaRPr lang="en-US" sz="4000" dirty="0"/>
          </a:p>
        </p:txBody>
      </p:sp>
      <p:sp>
        <p:nvSpPr>
          <p:cNvPr id="4" name="Footer Placeholder 3">
            <a:extLst>
              <a:ext uri="{FF2B5EF4-FFF2-40B4-BE49-F238E27FC236}">
                <a16:creationId xmlns:a16="http://schemas.microsoft.com/office/drawing/2014/main" id="{C21A0318-3FBE-4940-B0B0-0B956427F6B3}"/>
              </a:ext>
            </a:extLst>
          </p:cNvPr>
          <p:cNvSpPr>
            <a:spLocks noGrp="1"/>
          </p:cNvSpPr>
          <p:nvPr>
            <p:ph type="ftr" sz="quarter" idx="11"/>
          </p:nvPr>
        </p:nvSpPr>
        <p:spPr/>
        <p:txBody>
          <a:bodyPr/>
          <a:lstStyle/>
          <a:p>
            <a:r>
              <a:rPr lang="en-US"/>
              <a:t>A.A. Brown, UWC Tutu Centre Fellow aleasebrown.school@gmail.com</a:t>
            </a:r>
            <a:endParaRPr lang="en-US" dirty="0"/>
          </a:p>
        </p:txBody>
      </p:sp>
    </p:spTree>
    <p:extLst>
      <p:ext uri="{BB962C8B-B14F-4D97-AF65-F5344CB8AC3E}">
        <p14:creationId xmlns:p14="http://schemas.microsoft.com/office/powerpoint/2010/main" val="848807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C31CC-B82D-4BE0-9241-4F0FE0B2DA86}"/>
              </a:ext>
            </a:extLst>
          </p:cNvPr>
          <p:cNvSpPr>
            <a:spLocks noGrp="1"/>
          </p:cNvSpPr>
          <p:nvPr>
            <p:ph type="title"/>
          </p:nvPr>
        </p:nvSpPr>
        <p:spPr/>
        <p:txBody>
          <a:bodyPr/>
          <a:lstStyle/>
          <a:p>
            <a:r>
              <a:rPr lang="en-US" dirty="0"/>
              <a:t>USURP THE TERMS OF ENGAGEMENT</a:t>
            </a:r>
            <a:endParaRPr lang="en-GB" dirty="0"/>
          </a:p>
        </p:txBody>
      </p:sp>
      <p:sp>
        <p:nvSpPr>
          <p:cNvPr id="3" name="Content Placeholder 2">
            <a:extLst>
              <a:ext uri="{FF2B5EF4-FFF2-40B4-BE49-F238E27FC236}">
                <a16:creationId xmlns:a16="http://schemas.microsoft.com/office/drawing/2014/main" id="{9BE1FF62-F8D7-4C47-960C-62050C9264A3}"/>
              </a:ext>
            </a:extLst>
          </p:cNvPr>
          <p:cNvSpPr>
            <a:spLocks noGrp="1"/>
          </p:cNvSpPr>
          <p:nvPr>
            <p:ph idx="1"/>
          </p:nvPr>
        </p:nvSpPr>
        <p:spPr/>
        <p:txBody>
          <a:bodyPr>
            <a:normAutofit/>
          </a:bodyPr>
          <a:lstStyle/>
          <a:p>
            <a:r>
              <a:rPr lang="en-US" sz="2400" dirty="0"/>
              <a:t>Complicate USE of the term violence</a:t>
            </a:r>
          </a:p>
          <a:p>
            <a:pPr lvl="1"/>
            <a:r>
              <a:rPr lang="en-US" sz="2200" dirty="0"/>
              <a:t>Jesus and taxes</a:t>
            </a:r>
          </a:p>
          <a:p>
            <a:pPr lvl="1"/>
            <a:r>
              <a:rPr lang="en-US" sz="2200" dirty="0"/>
              <a:t>Question of should violence be allowed; not the right question for the church to engage.</a:t>
            </a:r>
          </a:p>
          <a:p>
            <a:pPr marL="457200" lvl="1" indent="0">
              <a:buNone/>
            </a:pPr>
            <a:endParaRPr lang="en-US" sz="2200" dirty="0"/>
          </a:p>
          <a:p>
            <a:pPr marL="0" indent="0">
              <a:buNone/>
            </a:pPr>
            <a:endParaRPr lang="en-US" sz="2400" b="1" dirty="0"/>
          </a:p>
          <a:p>
            <a:pPr algn="ctr"/>
            <a:endParaRPr lang="en-US" sz="4000" dirty="0"/>
          </a:p>
        </p:txBody>
      </p:sp>
      <p:sp>
        <p:nvSpPr>
          <p:cNvPr id="4" name="Footer Placeholder 3">
            <a:extLst>
              <a:ext uri="{FF2B5EF4-FFF2-40B4-BE49-F238E27FC236}">
                <a16:creationId xmlns:a16="http://schemas.microsoft.com/office/drawing/2014/main" id="{C21A0318-3FBE-4940-B0B0-0B956427F6B3}"/>
              </a:ext>
            </a:extLst>
          </p:cNvPr>
          <p:cNvSpPr>
            <a:spLocks noGrp="1"/>
          </p:cNvSpPr>
          <p:nvPr>
            <p:ph type="ftr" sz="quarter" idx="11"/>
          </p:nvPr>
        </p:nvSpPr>
        <p:spPr/>
        <p:txBody>
          <a:bodyPr/>
          <a:lstStyle/>
          <a:p>
            <a:r>
              <a:rPr lang="en-US"/>
              <a:t>A.A. Brown, UWC Tutu Centre Fellow aleasebrown.school@gmail.com</a:t>
            </a:r>
            <a:endParaRPr lang="en-US" dirty="0"/>
          </a:p>
        </p:txBody>
      </p:sp>
    </p:spTree>
    <p:extLst>
      <p:ext uri="{BB962C8B-B14F-4D97-AF65-F5344CB8AC3E}">
        <p14:creationId xmlns:p14="http://schemas.microsoft.com/office/powerpoint/2010/main" val="494030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C31CC-B82D-4BE0-9241-4F0FE0B2DA86}"/>
              </a:ext>
            </a:extLst>
          </p:cNvPr>
          <p:cNvSpPr>
            <a:spLocks noGrp="1"/>
          </p:cNvSpPr>
          <p:nvPr>
            <p:ph type="title"/>
          </p:nvPr>
        </p:nvSpPr>
        <p:spPr/>
        <p:txBody>
          <a:bodyPr/>
          <a:lstStyle/>
          <a:p>
            <a:r>
              <a:rPr lang="en-US" dirty="0"/>
              <a:t>WHAT ABOUT NON-VIOLENCE?</a:t>
            </a:r>
            <a:endParaRPr lang="en-GB" dirty="0"/>
          </a:p>
        </p:txBody>
      </p:sp>
      <p:sp>
        <p:nvSpPr>
          <p:cNvPr id="3" name="Content Placeholder 2">
            <a:extLst>
              <a:ext uri="{FF2B5EF4-FFF2-40B4-BE49-F238E27FC236}">
                <a16:creationId xmlns:a16="http://schemas.microsoft.com/office/drawing/2014/main" id="{9BE1FF62-F8D7-4C47-960C-62050C9264A3}"/>
              </a:ext>
            </a:extLst>
          </p:cNvPr>
          <p:cNvSpPr>
            <a:spLocks noGrp="1"/>
          </p:cNvSpPr>
          <p:nvPr>
            <p:ph idx="1"/>
          </p:nvPr>
        </p:nvSpPr>
        <p:spPr/>
        <p:txBody>
          <a:bodyPr>
            <a:normAutofit/>
          </a:bodyPr>
          <a:lstStyle/>
          <a:p>
            <a:r>
              <a:rPr lang="en-US" sz="2400" dirty="0"/>
              <a:t>Isn’t the Use of Force Bad? Isn’t Non-violence the Christian way?</a:t>
            </a:r>
          </a:p>
          <a:p>
            <a:pPr lvl="1"/>
            <a:r>
              <a:rPr lang="en-US" sz="2400" dirty="0"/>
              <a:t>Discourse of the powerful</a:t>
            </a:r>
          </a:p>
          <a:p>
            <a:pPr lvl="1"/>
            <a:r>
              <a:rPr lang="en-US" sz="2400" dirty="0"/>
              <a:t>Violence is neutral</a:t>
            </a:r>
          </a:p>
          <a:p>
            <a:pPr marL="457200" lvl="1" indent="0">
              <a:buNone/>
            </a:pPr>
            <a:endParaRPr lang="en-US" sz="2400" dirty="0"/>
          </a:p>
          <a:p>
            <a:pPr marL="0" indent="0">
              <a:buNone/>
            </a:pPr>
            <a:endParaRPr lang="en-US" sz="2400" b="1" dirty="0"/>
          </a:p>
          <a:p>
            <a:pPr algn="ctr"/>
            <a:endParaRPr lang="en-US" sz="2400" dirty="0"/>
          </a:p>
        </p:txBody>
      </p:sp>
      <p:sp>
        <p:nvSpPr>
          <p:cNvPr id="4" name="Footer Placeholder 3">
            <a:extLst>
              <a:ext uri="{FF2B5EF4-FFF2-40B4-BE49-F238E27FC236}">
                <a16:creationId xmlns:a16="http://schemas.microsoft.com/office/drawing/2014/main" id="{C21A0318-3FBE-4940-B0B0-0B956427F6B3}"/>
              </a:ext>
            </a:extLst>
          </p:cNvPr>
          <p:cNvSpPr>
            <a:spLocks noGrp="1"/>
          </p:cNvSpPr>
          <p:nvPr>
            <p:ph type="ftr" sz="quarter" idx="11"/>
          </p:nvPr>
        </p:nvSpPr>
        <p:spPr/>
        <p:txBody>
          <a:bodyPr/>
          <a:lstStyle/>
          <a:p>
            <a:r>
              <a:rPr lang="en-US"/>
              <a:t>A.A. Brown, UWC Tutu Centre Fellow aleasebrown.school@gmail.com</a:t>
            </a:r>
            <a:endParaRPr lang="en-US" dirty="0"/>
          </a:p>
        </p:txBody>
      </p:sp>
    </p:spTree>
    <p:extLst>
      <p:ext uri="{BB962C8B-B14F-4D97-AF65-F5344CB8AC3E}">
        <p14:creationId xmlns:p14="http://schemas.microsoft.com/office/powerpoint/2010/main" val="3034862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C31CC-B82D-4BE0-9241-4F0FE0B2DA86}"/>
              </a:ext>
            </a:extLst>
          </p:cNvPr>
          <p:cNvSpPr>
            <a:spLocks noGrp="1"/>
          </p:cNvSpPr>
          <p:nvPr>
            <p:ph type="title"/>
          </p:nvPr>
        </p:nvSpPr>
        <p:spPr/>
        <p:txBody>
          <a:bodyPr/>
          <a:lstStyle/>
          <a:p>
            <a:r>
              <a:rPr lang="en-US" dirty="0"/>
              <a:t>PHYSICAL VIOLENCE AS LITURGY</a:t>
            </a:r>
            <a:endParaRPr lang="en-GB" dirty="0"/>
          </a:p>
        </p:txBody>
      </p:sp>
      <p:sp>
        <p:nvSpPr>
          <p:cNvPr id="3" name="Content Placeholder 2">
            <a:extLst>
              <a:ext uri="{FF2B5EF4-FFF2-40B4-BE49-F238E27FC236}">
                <a16:creationId xmlns:a16="http://schemas.microsoft.com/office/drawing/2014/main" id="{9BE1FF62-F8D7-4C47-960C-62050C9264A3}"/>
              </a:ext>
            </a:extLst>
          </p:cNvPr>
          <p:cNvSpPr>
            <a:spLocks noGrp="1"/>
          </p:cNvSpPr>
          <p:nvPr>
            <p:ph idx="1"/>
          </p:nvPr>
        </p:nvSpPr>
        <p:spPr/>
        <p:txBody>
          <a:bodyPr>
            <a:normAutofit fontScale="92500" lnSpcReduction="10000"/>
          </a:bodyPr>
          <a:lstStyle/>
          <a:p>
            <a:r>
              <a:rPr lang="en-US" sz="2400" dirty="0"/>
              <a:t>Fanon talks about the value of violence as a cleansing act, restorative of agency.</a:t>
            </a:r>
          </a:p>
          <a:p>
            <a:r>
              <a:rPr lang="en-US" sz="2400" dirty="0"/>
              <a:t>Girard talks about the necessity of violent scapegoating for the operation of society</a:t>
            </a:r>
          </a:p>
          <a:p>
            <a:r>
              <a:rPr lang="en-US" sz="2400" dirty="0"/>
              <a:t>I myself have a theory of the Will that the extinguished will can be resurrected; and that the use of force is evidence of the revitalization of </a:t>
            </a:r>
            <a:r>
              <a:rPr lang="en-US" sz="2400"/>
              <a:t>the will.</a:t>
            </a:r>
            <a:endParaRPr lang="en-US" sz="2400" dirty="0"/>
          </a:p>
          <a:p>
            <a:pPr lvl="1"/>
            <a:r>
              <a:rPr lang="en-US" sz="2400" dirty="0"/>
              <a:t>Maybe</a:t>
            </a:r>
          </a:p>
          <a:p>
            <a:pPr lvl="1"/>
            <a:r>
              <a:rPr lang="en-US" sz="2400" dirty="0"/>
              <a:t>Spirit</a:t>
            </a:r>
          </a:p>
          <a:p>
            <a:pPr marL="457200" lvl="1" indent="0">
              <a:buNone/>
            </a:pPr>
            <a:endParaRPr lang="en-US" sz="2400" dirty="0"/>
          </a:p>
          <a:p>
            <a:pPr marL="0" indent="0">
              <a:buNone/>
            </a:pPr>
            <a:endParaRPr lang="en-US" sz="2400" b="1" dirty="0"/>
          </a:p>
          <a:p>
            <a:pPr algn="ctr"/>
            <a:endParaRPr lang="en-US" sz="2400" dirty="0"/>
          </a:p>
        </p:txBody>
      </p:sp>
      <p:sp>
        <p:nvSpPr>
          <p:cNvPr id="4" name="Footer Placeholder 3">
            <a:extLst>
              <a:ext uri="{FF2B5EF4-FFF2-40B4-BE49-F238E27FC236}">
                <a16:creationId xmlns:a16="http://schemas.microsoft.com/office/drawing/2014/main" id="{C21A0318-3FBE-4940-B0B0-0B956427F6B3}"/>
              </a:ext>
            </a:extLst>
          </p:cNvPr>
          <p:cNvSpPr>
            <a:spLocks noGrp="1"/>
          </p:cNvSpPr>
          <p:nvPr>
            <p:ph type="ftr" sz="quarter" idx="11"/>
          </p:nvPr>
        </p:nvSpPr>
        <p:spPr/>
        <p:txBody>
          <a:bodyPr/>
          <a:lstStyle/>
          <a:p>
            <a:r>
              <a:rPr lang="en-US"/>
              <a:t>A.A. Brown, UWC Tutu Centre Fellow aleasebrown.school@gmail.com</a:t>
            </a:r>
            <a:endParaRPr lang="en-US" dirty="0"/>
          </a:p>
        </p:txBody>
      </p:sp>
    </p:spTree>
    <p:extLst>
      <p:ext uri="{BB962C8B-B14F-4D97-AF65-F5344CB8AC3E}">
        <p14:creationId xmlns:p14="http://schemas.microsoft.com/office/powerpoint/2010/main" val="2721540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7EFB3-AE21-4A6C-A5F6-D227DDF8681E}"/>
              </a:ext>
            </a:extLst>
          </p:cNvPr>
          <p:cNvSpPr>
            <a:spLocks noGrp="1"/>
          </p:cNvSpPr>
          <p:nvPr>
            <p:ph type="title"/>
          </p:nvPr>
        </p:nvSpPr>
        <p:spPr/>
        <p:txBody>
          <a:bodyPr/>
          <a:lstStyle/>
          <a:p>
            <a:r>
              <a:rPr lang="en-US" dirty="0"/>
              <a:t>Who is Your Workshop Leader?</a:t>
            </a:r>
            <a:endParaRPr lang="en-GB" dirty="0"/>
          </a:p>
        </p:txBody>
      </p:sp>
      <p:sp>
        <p:nvSpPr>
          <p:cNvPr id="3" name="Content Placeholder 2">
            <a:extLst>
              <a:ext uri="{FF2B5EF4-FFF2-40B4-BE49-F238E27FC236}">
                <a16:creationId xmlns:a16="http://schemas.microsoft.com/office/drawing/2014/main" id="{2F355726-AFEA-47C3-B0C4-D891BBCFD9F2}"/>
              </a:ext>
            </a:extLst>
          </p:cNvPr>
          <p:cNvSpPr>
            <a:spLocks noGrp="1"/>
          </p:cNvSpPr>
          <p:nvPr>
            <p:ph idx="1"/>
          </p:nvPr>
        </p:nvSpPr>
        <p:spPr/>
        <p:txBody>
          <a:bodyPr>
            <a:normAutofit fontScale="85000" lnSpcReduction="20000"/>
          </a:bodyPr>
          <a:lstStyle/>
          <a:p>
            <a:r>
              <a:rPr lang="en-US" dirty="0"/>
              <a:t>Alease A. Brown</a:t>
            </a:r>
          </a:p>
          <a:p>
            <a:r>
              <a:rPr lang="en-US" dirty="0"/>
              <a:t>Born in Roosevelt, NY, USA</a:t>
            </a:r>
          </a:p>
          <a:p>
            <a:r>
              <a:rPr lang="en-US" dirty="0"/>
              <a:t>Poor/working class family of origin; first generation college </a:t>
            </a:r>
          </a:p>
          <a:p>
            <a:r>
              <a:rPr lang="en-US" dirty="0"/>
              <a:t>Degrees in African-American Studies, Law, Divinity</a:t>
            </a:r>
          </a:p>
          <a:p>
            <a:r>
              <a:rPr lang="en-US" dirty="0"/>
              <a:t>PhD in Systematic Theology from Stellenbosch, April 2019</a:t>
            </a:r>
          </a:p>
          <a:p>
            <a:r>
              <a:rPr lang="en-US" dirty="0"/>
              <a:t>Candidate for Ordination in the Methodist Church (UMC), formerly Evangelical (Spirit-filled) Non-Denominational Church member</a:t>
            </a:r>
          </a:p>
          <a:p>
            <a:pPr lvl="1"/>
            <a:r>
              <a:rPr lang="en-US" dirty="0"/>
              <a:t>Too Conservative and Too Liberal</a:t>
            </a:r>
          </a:p>
          <a:p>
            <a:pPr lvl="1"/>
            <a:r>
              <a:rPr lang="en-US" dirty="0"/>
              <a:t>Love Jesus &amp; Scripture; late to political implications of the gospel</a:t>
            </a:r>
          </a:p>
          <a:p>
            <a:r>
              <a:rPr lang="en-US" dirty="0"/>
              <a:t>Intellectual Activism; NOT on-the-ground activism</a:t>
            </a:r>
          </a:p>
          <a:p>
            <a:r>
              <a:rPr lang="en-US" dirty="0"/>
              <a:t>She/Her Pronouns</a:t>
            </a:r>
          </a:p>
        </p:txBody>
      </p:sp>
      <p:sp>
        <p:nvSpPr>
          <p:cNvPr id="4" name="Footer Placeholder 3">
            <a:extLst>
              <a:ext uri="{FF2B5EF4-FFF2-40B4-BE49-F238E27FC236}">
                <a16:creationId xmlns:a16="http://schemas.microsoft.com/office/drawing/2014/main" id="{2FC5D758-20EB-436E-B772-BE4F571AAFCF}"/>
              </a:ext>
            </a:extLst>
          </p:cNvPr>
          <p:cNvSpPr>
            <a:spLocks noGrp="1"/>
          </p:cNvSpPr>
          <p:nvPr>
            <p:ph type="ftr" sz="quarter" idx="11"/>
          </p:nvPr>
        </p:nvSpPr>
        <p:spPr/>
        <p:txBody>
          <a:bodyPr/>
          <a:lstStyle/>
          <a:p>
            <a:r>
              <a:rPr lang="en-US"/>
              <a:t>A.A. Brown, UWC Tutu Centre Fellow aleasebrown.school@gmail.com</a:t>
            </a:r>
            <a:endParaRPr lang="en-US" dirty="0"/>
          </a:p>
        </p:txBody>
      </p:sp>
    </p:spTree>
    <p:extLst>
      <p:ext uri="{BB962C8B-B14F-4D97-AF65-F5344CB8AC3E}">
        <p14:creationId xmlns:p14="http://schemas.microsoft.com/office/powerpoint/2010/main" val="3422733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C31CC-B82D-4BE0-9241-4F0FE0B2DA86}"/>
              </a:ext>
            </a:extLst>
          </p:cNvPr>
          <p:cNvSpPr>
            <a:spLocks noGrp="1"/>
          </p:cNvSpPr>
          <p:nvPr>
            <p:ph type="title"/>
          </p:nvPr>
        </p:nvSpPr>
        <p:spPr/>
        <p:txBody>
          <a:bodyPr/>
          <a:lstStyle/>
          <a:p>
            <a:r>
              <a:rPr lang="en-US" dirty="0"/>
              <a:t>Preliminary Matters</a:t>
            </a:r>
            <a:endParaRPr lang="en-GB" dirty="0"/>
          </a:p>
        </p:txBody>
      </p:sp>
      <p:sp>
        <p:nvSpPr>
          <p:cNvPr id="3" name="Content Placeholder 2">
            <a:extLst>
              <a:ext uri="{FF2B5EF4-FFF2-40B4-BE49-F238E27FC236}">
                <a16:creationId xmlns:a16="http://schemas.microsoft.com/office/drawing/2014/main" id="{9BE1FF62-F8D7-4C47-960C-62050C9264A3}"/>
              </a:ext>
            </a:extLst>
          </p:cNvPr>
          <p:cNvSpPr>
            <a:spLocks noGrp="1"/>
          </p:cNvSpPr>
          <p:nvPr>
            <p:ph idx="1"/>
          </p:nvPr>
        </p:nvSpPr>
        <p:spPr>
          <a:xfrm>
            <a:off x="1767840" y="2722036"/>
            <a:ext cx="8656320" cy="2170611"/>
          </a:xfrm>
          <a:ln>
            <a:noFill/>
          </a:ln>
        </p:spPr>
        <p:style>
          <a:lnRef idx="2">
            <a:schemeClr val="accent1"/>
          </a:lnRef>
          <a:fillRef idx="1">
            <a:schemeClr val="lt1"/>
          </a:fillRef>
          <a:effectRef idx="0">
            <a:schemeClr val="accent1"/>
          </a:effectRef>
          <a:fontRef idx="minor">
            <a:schemeClr val="dk1"/>
          </a:fontRef>
        </p:style>
        <p:txBody>
          <a:bodyPr anchor="ctr">
            <a:normAutofit/>
          </a:bodyPr>
          <a:lstStyle/>
          <a:p>
            <a:pPr marL="0" indent="0" algn="ctr">
              <a:buNone/>
            </a:pPr>
            <a:r>
              <a:rPr lang="en-US" sz="4400" dirty="0"/>
              <a:t>Reconsider the </a:t>
            </a:r>
          </a:p>
          <a:p>
            <a:pPr marL="0" indent="0" algn="ctr">
              <a:buNone/>
            </a:pPr>
            <a:r>
              <a:rPr lang="en-US" sz="4400" dirty="0"/>
              <a:t>Sacred/Secular distinction</a:t>
            </a:r>
            <a:endParaRPr lang="en-GB" sz="4400" dirty="0"/>
          </a:p>
        </p:txBody>
      </p:sp>
      <p:sp>
        <p:nvSpPr>
          <p:cNvPr id="4" name="Footer Placeholder 3">
            <a:extLst>
              <a:ext uri="{FF2B5EF4-FFF2-40B4-BE49-F238E27FC236}">
                <a16:creationId xmlns:a16="http://schemas.microsoft.com/office/drawing/2014/main" id="{22EC7646-7BB2-4EF3-BADF-8BA0BBBC72FA}"/>
              </a:ext>
            </a:extLst>
          </p:cNvPr>
          <p:cNvSpPr>
            <a:spLocks noGrp="1"/>
          </p:cNvSpPr>
          <p:nvPr>
            <p:ph type="ftr" sz="quarter" idx="11"/>
          </p:nvPr>
        </p:nvSpPr>
        <p:spPr/>
        <p:txBody>
          <a:bodyPr/>
          <a:lstStyle/>
          <a:p>
            <a:r>
              <a:rPr lang="en-US"/>
              <a:t>A.A. Brown, UWC Tutu Centre Fellow aleasebrown.school@gmail.com</a:t>
            </a:r>
            <a:endParaRPr lang="en-US" dirty="0"/>
          </a:p>
        </p:txBody>
      </p:sp>
    </p:spTree>
    <p:extLst>
      <p:ext uri="{BB962C8B-B14F-4D97-AF65-F5344CB8AC3E}">
        <p14:creationId xmlns:p14="http://schemas.microsoft.com/office/powerpoint/2010/main" val="248008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C31CC-B82D-4BE0-9241-4F0FE0B2DA86}"/>
              </a:ext>
            </a:extLst>
          </p:cNvPr>
          <p:cNvSpPr>
            <a:spLocks noGrp="1"/>
          </p:cNvSpPr>
          <p:nvPr>
            <p:ph type="title"/>
          </p:nvPr>
        </p:nvSpPr>
        <p:spPr/>
        <p:txBody>
          <a:bodyPr/>
          <a:lstStyle/>
          <a:p>
            <a:r>
              <a:rPr lang="en-US" dirty="0"/>
              <a:t>Preliminary Matters</a:t>
            </a:r>
            <a:endParaRPr lang="en-GB" dirty="0"/>
          </a:p>
        </p:txBody>
      </p:sp>
      <p:sp>
        <p:nvSpPr>
          <p:cNvPr id="3" name="Content Placeholder 2">
            <a:extLst>
              <a:ext uri="{FF2B5EF4-FFF2-40B4-BE49-F238E27FC236}">
                <a16:creationId xmlns:a16="http://schemas.microsoft.com/office/drawing/2014/main" id="{9BE1FF62-F8D7-4C47-960C-62050C9264A3}"/>
              </a:ext>
            </a:extLst>
          </p:cNvPr>
          <p:cNvSpPr>
            <a:spLocks noGrp="1"/>
          </p:cNvSpPr>
          <p:nvPr>
            <p:ph idx="1"/>
          </p:nvPr>
        </p:nvSpPr>
        <p:spPr>
          <a:xfrm>
            <a:off x="1767840" y="3159150"/>
            <a:ext cx="8656320" cy="1754170"/>
          </a:xfrm>
          <a:ln>
            <a:noFill/>
          </a:ln>
        </p:spPr>
        <p:style>
          <a:lnRef idx="2">
            <a:schemeClr val="accent1"/>
          </a:lnRef>
          <a:fillRef idx="1">
            <a:schemeClr val="lt1"/>
          </a:fillRef>
          <a:effectRef idx="0">
            <a:schemeClr val="accent1"/>
          </a:effectRef>
          <a:fontRef idx="minor">
            <a:schemeClr val="dk1"/>
          </a:fontRef>
        </p:style>
        <p:txBody>
          <a:bodyPr anchor="ctr">
            <a:normAutofit fontScale="92500"/>
          </a:bodyPr>
          <a:lstStyle/>
          <a:p>
            <a:pPr marL="0" indent="0" algn="ctr">
              <a:buNone/>
            </a:pPr>
            <a:r>
              <a:rPr lang="en-US" sz="4400" dirty="0"/>
              <a:t>Jesus is ALWAYS on the side of the oppressed and marginalized</a:t>
            </a:r>
            <a:endParaRPr lang="en-GB" sz="4400" dirty="0"/>
          </a:p>
        </p:txBody>
      </p:sp>
      <p:sp>
        <p:nvSpPr>
          <p:cNvPr id="4" name="Footer Placeholder 3">
            <a:extLst>
              <a:ext uri="{FF2B5EF4-FFF2-40B4-BE49-F238E27FC236}">
                <a16:creationId xmlns:a16="http://schemas.microsoft.com/office/drawing/2014/main" id="{22EC7646-7BB2-4EF3-BADF-8BA0BBBC72FA}"/>
              </a:ext>
            </a:extLst>
          </p:cNvPr>
          <p:cNvSpPr>
            <a:spLocks noGrp="1"/>
          </p:cNvSpPr>
          <p:nvPr>
            <p:ph type="ftr" sz="quarter" idx="11"/>
          </p:nvPr>
        </p:nvSpPr>
        <p:spPr/>
        <p:txBody>
          <a:bodyPr/>
          <a:lstStyle/>
          <a:p>
            <a:r>
              <a:rPr lang="en-US"/>
              <a:t>A.A. Brown, UWC Tutu Centre Fellow aleasebrown.school@gmail.com</a:t>
            </a:r>
            <a:endParaRPr lang="en-US" dirty="0"/>
          </a:p>
        </p:txBody>
      </p:sp>
    </p:spTree>
    <p:extLst>
      <p:ext uri="{BB962C8B-B14F-4D97-AF65-F5344CB8AC3E}">
        <p14:creationId xmlns:p14="http://schemas.microsoft.com/office/powerpoint/2010/main" val="2455150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C31CC-B82D-4BE0-9241-4F0FE0B2DA86}"/>
              </a:ext>
            </a:extLst>
          </p:cNvPr>
          <p:cNvSpPr>
            <a:spLocks noGrp="1"/>
          </p:cNvSpPr>
          <p:nvPr>
            <p:ph type="title"/>
          </p:nvPr>
        </p:nvSpPr>
        <p:spPr/>
        <p:txBody>
          <a:bodyPr/>
          <a:lstStyle/>
          <a:p>
            <a:r>
              <a:rPr lang="en-US" dirty="0"/>
              <a:t>Preliminary Matters</a:t>
            </a:r>
            <a:endParaRPr lang="en-GB" dirty="0"/>
          </a:p>
        </p:txBody>
      </p:sp>
      <p:sp>
        <p:nvSpPr>
          <p:cNvPr id="3" name="Content Placeholder 2">
            <a:extLst>
              <a:ext uri="{FF2B5EF4-FFF2-40B4-BE49-F238E27FC236}">
                <a16:creationId xmlns:a16="http://schemas.microsoft.com/office/drawing/2014/main" id="{9BE1FF62-F8D7-4C47-960C-62050C9264A3}"/>
              </a:ext>
            </a:extLst>
          </p:cNvPr>
          <p:cNvSpPr>
            <a:spLocks noGrp="1"/>
          </p:cNvSpPr>
          <p:nvPr>
            <p:ph idx="1"/>
          </p:nvPr>
        </p:nvSpPr>
        <p:spPr>
          <a:xfrm>
            <a:off x="1018903" y="4107426"/>
            <a:ext cx="10023565" cy="1264920"/>
          </a:xfrm>
          <a:ln>
            <a:noFill/>
          </a:ln>
        </p:spPr>
        <p:style>
          <a:lnRef idx="2">
            <a:schemeClr val="accent1"/>
          </a:lnRef>
          <a:fillRef idx="1">
            <a:schemeClr val="lt1"/>
          </a:fillRef>
          <a:effectRef idx="0">
            <a:schemeClr val="accent1"/>
          </a:effectRef>
          <a:fontRef idx="minor">
            <a:schemeClr val="dk1"/>
          </a:fontRef>
        </p:style>
        <p:txBody>
          <a:bodyPr anchor="ctr">
            <a:noAutofit/>
          </a:bodyPr>
          <a:lstStyle/>
          <a:p>
            <a:pPr marL="742950" indent="-742950">
              <a:buClr>
                <a:schemeClr val="tx1"/>
              </a:buClr>
              <a:buFont typeface="+mj-lt"/>
              <a:buAutoNum type="arabicPeriod"/>
            </a:pPr>
            <a:r>
              <a:rPr lang="en-US" sz="2000" b="1" dirty="0"/>
              <a:t>Oppression and Marginalization is impossible to separate from race and gender.</a:t>
            </a:r>
          </a:p>
          <a:p>
            <a:pPr marL="742950" indent="-742950">
              <a:buClr>
                <a:schemeClr val="tx1"/>
              </a:buClr>
              <a:buFont typeface="+mj-lt"/>
              <a:buAutoNum type="arabicPeriod"/>
            </a:pPr>
            <a:endParaRPr lang="en-US" sz="2000" b="1" dirty="0"/>
          </a:p>
          <a:p>
            <a:pPr lvl="1">
              <a:buClr>
                <a:schemeClr val="tx1"/>
              </a:buClr>
            </a:pPr>
            <a:r>
              <a:rPr lang="en-US" sz="1800" dirty="0"/>
              <a:t>Diff between theologies, e.g., liberation, Black, Womanist, Queer, Postcolonial, etc.</a:t>
            </a:r>
          </a:p>
          <a:p>
            <a:pPr marL="0" indent="0" algn="ctr">
              <a:buNone/>
            </a:pPr>
            <a:r>
              <a:rPr lang="en-US" sz="2000" dirty="0"/>
              <a:t> </a:t>
            </a:r>
            <a:endParaRPr lang="en-GB" sz="2000" dirty="0"/>
          </a:p>
        </p:txBody>
      </p:sp>
      <p:sp>
        <p:nvSpPr>
          <p:cNvPr id="4" name="Footer Placeholder 3">
            <a:extLst>
              <a:ext uri="{FF2B5EF4-FFF2-40B4-BE49-F238E27FC236}">
                <a16:creationId xmlns:a16="http://schemas.microsoft.com/office/drawing/2014/main" id="{22EC7646-7BB2-4EF3-BADF-8BA0BBBC72FA}"/>
              </a:ext>
            </a:extLst>
          </p:cNvPr>
          <p:cNvSpPr>
            <a:spLocks noGrp="1"/>
          </p:cNvSpPr>
          <p:nvPr>
            <p:ph type="ftr" sz="quarter" idx="11"/>
          </p:nvPr>
        </p:nvSpPr>
        <p:spPr/>
        <p:txBody>
          <a:bodyPr/>
          <a:lstStyle/>
          <a:p>
            <a:r>
              <a:rPr lang="en-US"/>
              <a:t>A.A. Brown, UWC Tutu Centre Fellow aleasebrown.school@gmail.com</a:t>
            </a:r>
            <a:endParaRPr lang="en-US" dirty="0"/>
          </a:p>
        </p:txBody>
      </p:sp>
      <p:sp>
        <p:nvSpPr>
          <p:cNvPr id="5" name="Title 1">
            <a:extLst>
              <a:ext uri="{FF2B5EF4-FFF2-40B4-BE49-F238E27FC236}">
                <a16:creationId xmlns:a16="http://schemas.microsoft.com/office/drawing/2014/main" id="{6C346BE2-5203-440A-A735-054047644400}"/>
              </a:ext>
            </a:extLst>
          </p:cNvPr>
          <p:cNvSpPr txBox="1">
            <a:spLocks/>
          </p:cNvSpPr>
          <p:nvPr/>
        </p:nvSpPr>
        <p:spPr bwMode="gray">
          <a:xfrm>
            <a:off x="905692" y="2385324"/>
            <a:ext cx="10807336"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u="sng" dirty="0">
                <a:solidFill>
                  <a:schemeClr val="tx1">
                    <a:lumMod val="50000"/>
                    <a:lumOff val="50000"/>
                  </a:schemeClr>
                </a:solidFill>
              </a:rPr>
              <a:t>JESUS IS ALWAYS ON THE SIDE OF THE OPPRESSED AND MARGINALIZED</a:t>
            </a:r>
            <a:endParaRPr lang="en-GB" sz="3200" u="sng" dirty="0">
              <a:solidFill>
                <a:schemeClr val="tx1">
                  <a:lumMod val="50000"/>
                  <a:lumOff val="50000"/>
                </a:schemeClr>
              </a:solidFill>
            </a:endParaRPr>
          </a:p>
        </p:txBody>
      </p:sp>
    </p:spTree>
    <p:extLst>
      <p:ext uri="{BB962C8B-B14F-4D97-AF65-F5344CB8AC3E}">
        <p14:creationId xmlns:p14="http://schemas.microsoft.com/office/powerpoint/2010/main" val="3811913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C31CC-B82D-4BE0-9241-4F0FE0B2DA86}"/>
              </a:ext>
            </a:extLst>
          </p:cNvPr>
          <p:cNvSpPr>
            <a:spLocks noGrp="1"/>
          </p:cNvSpPr>
          <p:nvPr>
            <p:ph type="title"/>
          </p:nvPr>
        </p:nvSpPr>
        <p:spPr/>
        <p:txBody>
          <a:bodyPr/>
          <a:lstStyle/>
          <a:p>
            <a:r>
              <a:rPr lang="en-US" dirty="0"/>
              <a:t>Preliminary Matters</a:t>
            </a:r>
            <a:endParaRPr lang="en-GB" dirty="0"/>
          </a:p>
        </p:txBody>
      </p:sp>
      <p:sp>
        <p:nvSpPr>
          <p:cNvPr id="4" name="Footer Placeholder 3">
            <a:extLst>
              <a:ext uri="{FF2B5EF4-FFF2-40B4-BE49-F238E27FC236}">
                <a16:creationId xmlns:a16="http://schemas.microsoft.com/office/drawing/2014/main" id="{22EC7646-7BB2-4EF3-BADF-8BA0BBBC72FA}"/>
              </a:ext>
            </a:extLst>
          </p:cNvPr>
          <p:cNvSpPr>
            <a:spLocks noGrp="1"/>
          </p:cNvSpPr>
          <p:nvPr>
            <p:ph type="ftr" sz="quarter" idx="11"/>
          </p:nvPr>
        </p:nvSpPr>
        <p:spPr/>
        <p:txBody>
          <a:bodyPr/>
          <a:lstStyle/>
          <a:p>
            <a:r>
              <a:rPr lang="en-US"/>
              <a:t>A.A. Brown, UWC Tutu Centre Fellow aleasebrown.school@gmail.com</a:t>
            </a:r>
            <a:endParaRPr lang="en-US" dirty="0"/>
          </a:p>
        </p:txBody>
      </p:sp>
      <p:sp>
        <p:nvSpPr>
          <p:cNvPr id="5" name="Title 1">
            <a:extLst>
              <a:ext uri="{FF2B5EF4-FFF2-40B4-BE49-F238E27FC236}">
                <a16:creationId xmlns:a16="http://schemas.microsoft.com/office/drawing/2014/main" id="{6C346BE2-5203-440A-A735-054047644400}"/>
              </a:ext>
            </a:extLst>
          </p:cNvPr>
          <p:cNvSpPr txBox="1">
            <a:spLocks/>
          </p:cNvSpPr>
          <p:nvPr/>
        </p:nvSpPr>
        <p:spPr bwMode="gray">
          <a:xfrm>
            <a:off x="905692" y="2385324"/>
            <a:ext cx="10807336"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u="sng" dirty="0">
                <a:solidFill>
                  <a:schemeClr val="tx1">
                    <a:lumMod val="50000"/>
                    <a:lumOff val="50000"/>
                  </a:schemeClr>
                </a:solidFill>
              </a:rPr>
              <a:t>JESUS IS ALWAYS ON THE SIDE OF THE OPPRESSED AND MARGINALIZED</a:t>
            </a:r>
            <a:endParaRPr lang="en-GB" sz="3200" u="sng" dirty="0">
              <a:solidFill>
                <a:schemeClr val="tx1">
                  <a:lumMod val="50000"/>
                  <a:lumOff val="50000"/>
                </a:schemeClr>
              </a:solidFill>
            </a:endParaRPr>
          </a:p>
        </p:txBody>
      </p:sp>
      <p:sp>
        <p:nvSpPr>
          <p:cNvPr id="8" name="Content Placeholder 7">
            <a:extLst>
              <a:ext uri="{FF2B5EF4-FFF2-40B4-BE49-F238E27FC236}">
                <a16:creationId xmlns:a16="http://schemas.microsoft.com/office/drawing/2014/main" id="{105640B0-C24E-484E-97DD-2631829194B5}"/>
              </a:ext>
            </a:extLst>
          </p:cNvPr>
          <p:cNvSpPr txBox="1">
            <a:spLocks noGrp="1"/>
          </p:cNvSpPr>
          <p:nvPr>
            <p:ph idx="1"/>
          </p:nvPr>
        </p:nvSpPr>
        <p:spPr>
          <a:xfrm>
            <a:off x="1062446" y="3280339"/>
            <a:ext cx="10084525" cy="3129062"/>
          </a:xfrm>
          <a:prstGeom prst="rect">
            <a:avLst/>
          </a:prstGeom>
          <a:noFill/>
        </p:spPr>
        <p:txBody>
          <a:bodyPr wrap="square" rtlCol="0">
            <a:spAutoFit/>
          </a:bodyPr>
          <a:lstStyle/>
          <a:p>
            <a:pPr marL="742950" indent="-742950">
              <a:buFont typeface="+mj-lt"/>
              <a:buAutoNum type="arabicPeriod" startAt="2"/>
            </a:pPr>
            <a:r>
              <a:rPr lang="en-US" sz="2000" b="1" dirty="0"/>
              <a:t>There is a difference between the oppressed and the not-oppressed.</a:t>
            </a:r>
          </a:p>
          <a:p>
            <a:pPr algn="ctr"/>
            <a:endParaRPr lang="en-US" dirty="0"/>
          </a:p>
          <a:p>
            <a:pPr marL="0" indent="0" algn="ctr">
              <a:buNone/>
            </a:pPr>
            <a:r>
              <a:rPr lang="en-US" dirty="0"/>
              <a:t>“</a:t>
            </a:r>
            <a:r>
              <a:rPr lang="en-US" i="1" dirty="0"/>
              <a:t>We like to think… [that] individuals exist without their history. This is why we can draw false equivalences between the actions of white people and the actions of people of color, as if white people and people of color are not informed by and reacting to </a:t>
            </a:r>
            <a:r>
              <a:rPr lang="en-US" i="1" dirty="0" err="1"/>
              <a:t>mammothly</a:t>
            </a:r>
            <a:r>
              <a:rPr lang="en-US" i="1" dirty="0"/>
              <a:t> different experiences</a:t>
            </a:r>
            <a:r>
              <a:rPr lang="en-US" b="1" i="1" dirty="0"/>
              <a:t>…[many cannot see that] </a:t>
            </a:r>
            <a:r>
              <a:rPr lang="en-US" b="1" dirty="0"/>
              <a:t>perspectives come from different places because, to them, there is only one perspective, and it is white</a:t>
            </a:r>
            <a:r>
              <a:rPr lang="en-US" dirty="0"/>
              <a:t>.</a:t>
            </a:r>
          </a:p>
          <a:p>
            <a:pPr marL="0" indent="0" algn="ctr">
              <a:buNone/>
            </a:pPr>
            <a:r>
              <a:rPr lang="en-US" i="1" dirty="0"/>
              <a:t>--Hari Ziyad</a:t>
            </a:r>
            <a:endParaRPr lang="en-GB" dirty="0"/>
          </a:p>
          <a:p>
            <a:endParaRPr lang="en-GB" dirty="0"/>
          </a:p>
        </p:txBody>
      </p:sp>
    </p:spTree>
    <p:extLst>
      <p:ext uri="{BB962C8B-B14F-4D97-AF65-F5344CB8AC3E}">
        <p14:creationId xmlns:p14="http://schemas.microsoft.com/office/powerpoint/2010/main" val="836955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C31CC-B82D-4BE0-9241-4F0FE0B2DA86}"/>
              </a:ext>
            </a:extLst>
          </p:cNvPr>
          <p:cNvSpPr>
            <a:spLocks noGrp="1"/>
          </p:cNvSpPr>
          <p:nvPr>
            <p:ph type="title"/>
          </p:nvPr>
        </p:nvSpPr>
        <p:spPr/>
        <p:txBody>
          <a:bodyPr/>
          <a:lstStyle/>
          <a:p>
            <a:r>
              <a:rPr lang="en-US" dirty="0"/>
              <a:t>Preliminary Matters</a:t>
            </a:r>
            <a:endParaRPr lang="en-GB" dirty="0"/>
          </a:p>
        </p:txBody>
      </p:sp>
      <p:sp>
        <p:nvSpPr>
          <p:cNvPr id="4" name="Footer Placeholder 3">
            <a:extLst>
              <a:ext uri="{FF2B5EF4-FFF2-40B4-BE49-F238E27FC236}">
                <a16:creationId xmlns:a16="http://schemas.microsoft.com/office/drawing/2014/main" id="{22EC7646-7BB2-4EF3-BADF-8BA0BBBC72FA}"/>
              </a:ext>
            </a:extLst>
          </p:cNvPr>
          <p:cNvSpPr>
            <a:spLocks noGrp="1"/>
          </p:cNvSpPr>
          <p:nvPr>
            <p:ph type="ftr" sz="quarter" idx="11"/>
          </p:nvPr>
        </p:nvSpPr>
        <p:spPr/>
        <p:txBody>
          <a:bodyPr/>
          <a:lstStyle/>
          <a:p>
            <a:r>
              <a:rPr lang="en-US"/>
              <a:t>A.A. Brown, UWC Tutu Centre Fellow aleasebrown.school@gmail.com</a:t>
            </a:r>
            <a:endParaRPr lang="en-US" dirty="0"/>
          </a:p>
        </p:txBody>
      </p:sp>
      <p:sp>
        <p:nvSpPr>
          <p:cNvPr id="5" name="Title 1">
            <a:extLst>
              <a:ext uri="{FF2B5EF4-FFF2-40B4-BE49-F238E27FC236}">
                <a16:creationId xmlns:a16="http://schemas.microsoft.com/office/drawing/2014/main" id="{6C346BE2-5203-440A-A735-054047644400}"/>
              </a:ext>
            </a:extLst>
          </p:cNvPr>
          <p:cNvSpPr txBox="1">
            <a:spLocks/>
          </p:cNvSpPr>
          <p:nvPr/>
        </p:nvSpPr>
        <p:spPr bwMode="gray">
          <a:xfrm>
            <a:off x="905692" y="2385324"/>
            <a:ext cx="10807336"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u="sng" dirty="0">
                <a:solidFill>
                  <a:schemeClr val="tx1">
                    <a:lumMod val="50000"/>
                    <a:lumOff val="50000"/>
                  </a:schemeClr>
                </a:solidFill>
              </a:rPr>
              <a:t>JESUS IS ALWAYS ON THE SIDE OF THE OPPRESSED AND MARGINALIZED</a:t>
            </a:r>
            <a:endParaRPr lang="en-GB" sz="3200" u="sng" dirty="0">
              <a:solidFill>
                <a:schemeClr val="tx1">
                  <a:lumMod val="50000"/>
                  <a:lumOff val="50000"/>
                </a:schemeClr>
              </a:solidFill>
            </a:endParaRPr>
          </a:p>
        </p:txBody>
      </p:sp>
      <p:sp>
        <p:nvSpPr>
          <p:cNvPr id="8" name="Content Placeholder 7">
            <a:extLst>
              <a:ext uri="{FF2B5EF4-FFF2-40B4-BE49-F238E27FC236}">
                <a16:creationId xmlns:a16="http://schemas.microsoft.com/office/drawing/2014/main" id="{105640B0-C24E-484E-97DD-2631829194B5}"/>
              </a:ext>
            </a:extLst>
          </p:cNvPr>
          <p:cNvSpPr txBox="1">
            <a:spLocks noGrp="1"/>
          </p:cNvSpPr>
          <p:nvPr>
            <p:ph idx="1"/>
          </p:nvPr>
        </p:nvSpPr>
        <p:spPr>
          <a:xfrm>
            <a:off x="1053737" y="3585140"/>
            <a:ext cx="10084525" cy="1210588"/>
          </a:xfrm>
          <a:prstGeom prst="rect">
            <a:avLst/>
          </a:prstGeom>
          <a:noFill/>
        </p:spPr>
        <p:txBody>
          <a:bodyPr wrap="square" rtlCol="0">
            <a:spAutoFit/>
          </a:bodyPr>
          <a:lstStyle/>
          <a:p>
            <a:pPr marL="742950" indent="-742950">
              <a:buFont typeface="+mj-lt"/>
              <a:buAutoNum type="arabicPeriod" startAt="3"/>
            </a:pPr>
            <a:r>
              <a:rPr lang="en-US" sz="2000" b="1" dirty="0"/>
              <a:t>The Powerful want to control the terms of engagement.</a:t>
            </a:r>
          </a:p>
          <a:p>
            <a:pPr algn="ctr"/>
            <a:endParaRPr lang="en-US" dirty="0"/>
          </a:p>
          <a:p>
            <a:endParaRPr lang="en-GB" dirty="0"/>
          </a:p>
        </p:txBody>
      </p:sp>
    </p:spTree>
    <p:extLst>
      <p:ext uri="{BB962C8B-B14F-4D97-AF65-F5344CB8AC3E}">
        <p14:creationId xmlns:p14="http://schemas.microsoft.com/office/powerpoint/2010/main" val="221252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C31CC-B82D-4BE0-9241-4F0FE0B2DA86}"/>
              </a:ext>
            </a:extLst>
          </p:cNvPr>
          <p:cNvSpPr>
            <a:spLocks noGrp="1"/>
          </p:cNvSpPr>
          <p:nvPr>
            <p:ph type="title"/>
          </p:nvPr>
        </p:nvSpPr>
        <p:spPr>
          <a:xfrm>
            <a:off x="1050452" y="559295"/>
            <a:ext cx="5045548" cy="1735667"/>
          </a:xfrm>
        </p:spPr>
        <p:txBody>
          <a:bodyPr>
            <a:normAutofit/>
          </a:bodyPr>
          <a:lstStyle/>
          <a:p>
            <a:r>
              <a:rPr lang="en-US" dirty="0"/>
              <a:t>What Do Protesters Want?</a:t>
            </a:r>
            <a:endParaRPr lang="en-GB" dirty="0"/>
          </a:p>
        </p:txBody>
      </p:sp>
      <p:sp>
        <p:nvSpPr>
          <p:cNvPr id="3" name="Content Placeholder 2">
            <a:extLst>
              <a:ext uri="{FF2B5EF4-FFF2-40B4-BE49-F238E27FC236}">
                <a16:creationId xmlns:a16="http://schemas.microsoft.com/office/drawing/2014/main" id="{9BE1FF62-F8D7-4C47-960C-62050C9264A3}"/>
              </a:ext>
            </a:extLst>
          </p:cNvPr>
          <p:cNvSpPr>
            <a:spLocks noGrp="1"/>
          </p:cNvSpPr>
          <p:nvPr>
            <p:ph type="body" sz="half" idx="2"/>
          </p:nvPr>
        </p:nvSpPr>
        <p:spPr>
          <a:xfrm>
            <a:off x="1154954" y="2682239"/>
            <a:ext cx="3859212" cy="1451611"/>
          </a:xfrm>
        </p:spPr>
        <p:txBody>
          <a:bodyPr>
            <a:normAutofit fontScale="92500" lnSpcReduction="20000"/>
          </a:bodyPr>
          <a:lstStyle/>
          <a:p>
            <a:pPr marL="285750" indent="-285750">
              <a:buFont typeface="Arial" panose="020B0604020202020204" pitchFamily="34" charset="0"/>
              <a:buChar char="•"/>
            </a:pPr>
            <a:r>
              <a:rPr lang="en-US" sz="2000" dirty="0">
                <a:solidFill>
                  <a:schemeClr val="bg1"/>
                </a:solidFill>
              </a:rPr>
              <a:t>Visibility. </a:t>
            </a:r>
          </a:p>
          <a:p>
            <a:pPr marL="285750" indent="-285750">
              <a:buFont typeface="Arial" panose="020B0604020202020204" pitchFamily="34" charset="0"/>
              <a:buChar char="•"/>
            </a:pPr>
            <a:r>
              <a:rPr lang="en-US" sz="2000" dirty="0">
                <a:solidFill>
                  <a:schemeClr val="bg1"/>
                </a:solidFill>
              </a:rPr>
              <a:t>Significance. </a:t>
            </a:r>
          </a:p>
          <a:p>
            <a:pPr marL="285750" indent="-285750">
              <a:buFont typeface="Arial" panose="020B0604020202020204" pitchFamily="34" charset="0"/>
              <a:buChar char="•"/>
            </a:pPr>
            <a:r>
              <a:rPr lang="en-US" sz="2000" dirty="0">
                <a:solidFill>
                  <a:schemeClr val="bg1"/>
                </a:solidFill>
              </a:rPr>
              <a:t>Acceptance.</a:t>
            </a:r>
          </a:p>
          <a:p>
            <a:pPr marL="285750" indent="-285750">
              <a:buFont typeface="Arial" panose="020B0604020202020204" pitchFamily="34" charset="0"/>
              <a:buChar char="•"/>
            </a:pPr>
            <a:r>
              <a:rPr lang="en-US" sz="2000" dirty="0">
                <a:solidFill>
                  <a:schemeClr val="bg1"/>
                </a:solidFill>
              </a:rPr>
              <a:t>Justice. </a:t>
            </a:r>
          </a:p>
          <a:p>
            <a:pPr marL="0" indent="0">
              <a:buNone/>
            </a:pPr>
            <a:endParaRPr lang="en-US" sz="2000" dirty="0"/>
          </a:p>
          <a:p>
            <a:endParaRPr lang="en-US" sz="2000" dirty="0"/>
          </a:p>
          <a:p>
            <a:endParaRPr lang="en-GB" sz="2000" dirty="0"/>
          </a:p>
        </p:txBody>
      </p:sp>
      <p:sp>
        <p:nvSpPr>
          <p:cNvPr id="4" name="Footer Placeholder 3">
            <a:extLst>
              <a:ext uri="{FF2B5EF4-FFF2-40B4-BE49-F238E27FC236}">
                <a16:creationId xmlns:a16="http://schemas.microsoft.com/office/drawing/2014/main" id="{74DBE4B2-CC7E-44A7-8332-4A240EC2BA3F}"/>
              </a:ext>
            </a:extLst>
          </p:cNvPr>
          <p:cNvSpPr>
            <a:spLocks noGrp="1"/>
          </p:cNvSpPr>
          <p:nvPr>
            <p:ph type="ftr" sz="quarter" idx="11"/>
          </p:nvPr>
        </p:nvSpPr>
        <p:spPr/>
        <p:txBody>
          <a:bodyPr/>
          <a:lstStyle/>
          <a:p>
            <a:r>
              <a:rPr lang="en-US"/>
              <a:t>A.A. Brown, UWC Tutu Centre Fellow aleasebrown.school@gmail.com</a:t>
            </a:r>
            <a:endParaRPr lang="en-US" dirty="0"/>
          </a:p>
        </p:txBody>
      </p:sp>
      <p:pic>
        <p:nvPicPr>
          <p:cNvPr id="7" name="Picture Placeholder 6">
            <a:extLst>
              <a:ext uri="{FF2B5EF4-FFF2-40B4-BE49-F238E27FC236}">
                <a16:creationId xmlns:a16="http://schemas.microsoft.com/office/drawing/2014/main" id="{04743936-5B5E-44B5-9A9F-2EB378A8F105}"/>
              </a:ext>
            </a:extLst>
          </p:cNvPr>
          <p:cNvPicPr>
            <a:picLocks noGrp="1" noChangeAspect="1"/>
          </p:cNvPicPr>
          <p:nvPr>
            <p:ph type="pic" idx="1"/>
          </p:nvPr>
        </p:nvPicPr>
        <p:blipFill>
          <a:blip r:embed="rId3"/>
          <a:srcRect l="6409" r="6409"/>
          <a:stretch>
            <a:fillRect/>
          </a:stretch>
        </p:blipFill>
        <p:spPr>
          <a:xfrm>
            <a:off x="6096000" y="1143000"/>
            <a:ext cx="5765800" cy="4572000"/>
          </a:xfrm>
          <a:prstGeom prst="rect">
            <a:avLst/>
          </a:prstGeom>
          <a:ln>
            <a:noFill/>
          </a:ln>
          <a:effectLst>
            <a:softEdge rad="112500"/>
          </a:effectLst>
        </p:spPr>
      </p:pic>
      <p:sp>
        <p:nvSpPr>
          <p:cNvPr id="9" name="TextBox 8">
            <a:extLst>
              <a:ext uri="{FF2B5EF4-FFF2-40B4-BE49-F238E27FC236}">
                <a16:creationId xmlns:a16="http://schemas.microsoft.com/office/drawing/2014/main" id="{B9790E92-4964-4558-9F3A-6BF907DAC31F}"/>
              </a:ext>
            </a:extLst>
          </p:cNvPr>
          <p:cNvSpPr txBox="1"/>
          <p:nvPr/>
        </p:nvSpPr>
        <p:spPr>
          <a:xfrm>
            <a:off x="866775" y="4662679"/>
            <a:ext cx="461010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400" dirty="0"/>
              <a:t>THE CHURCH EXCELS AT </a:t>
            </a:r>
          </a:p>
          <a:p>
            <a:pPr algn="ctr"/>
            <a:r>
              <a:rPr lang="en-US" sz="2400" dirty="0"/>
              <a:t>IS CALLED TO </a:t>
            </a:r>
          </a:p>
          <a:p>
            <a:pPr algn="ctr"/>
            <a:r>
              <a:rPr lang="en-US" sz="2400" dirty="0"/>
              <a:t>ADDRESS THESE CONCERNS</a:t>
            </a:r>
            <a:endParaRPr lang="en-GB" sz="2400" dirty="0"/>
          </a:p>
        </p:txBody>
      </p:sp>
    </p:spTree>
    <p:extLst>
      <p:ext uri="{BB962C8B-B14F-4D97-AF65-F5344CB8AC3E}">
        <p14:creationId xmlns:p14="http://schemas.microsoft.com/office/powerpoint/2010/main" val="2093621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C31CC-B82D-4BE0-9241-4F0FE0B2DA86}"/>
              </a:ext>
            </a:extLst>
          </p:cNvPr>
          <p:cNvSpPr>
            <a:spLocks noGrp="1"/>
          </p:cNvSpPr>
          <p:nvPr>
            <p:ph type="title"/>
          </p:nvPr>
        </p:nvSpPr>
        <p:spPr>
          <a:xfrm>
            <a:off x="490757" y="606920"/>
            <a:ext cx="4567018" cy="1735667"/>
          </a:xfrm>
        </p:spPr>
        <p:txBody>
          <a:bodyPr>
            <a:normAutofit/>
          </a:bodyPr>
          <a:lstStyle/>
          <a:p>
            <a:r>
              <a:rPr lang="en-US" dirty="0"/>
              <a:t>What Do Protesters Want?</a:t>
            </a:r>
            <a:endParaRPr lang="en-GB" dirty="0"/>
          </a:p>
        </p:txBody>
      </p:sp>
      <p:sp>
        <p:nvSpPr>
          <p:cNvPr id="3" name="Content Placeholder 2">
            <a:extLst>
              <a:ext uri="{FF2B5EF4-FFF2-40B4-BE49-F238E27FC236}">
                <a16:creationId xmlns:a16="http://schemas.microsoft.com/office/drawing/2014/main" id="{9BE1FF62-F8D7-4C47-960C-62050C9264A3}"/>
              </a:ext>
            </a:extLst>
          </p:cNvPr>
          <p:cNvSpPr>
            <a:spLocks noGrp="1"/>
          </p:cNvSpPr>
          <p:nvPr>
            <p:ph type="body" sz="half" idx="2"/>
          </p:nvPr>
        </p:nvSpPr>
        <p:spPr>
          <a:xfrm>
            <a:off x="490757" y="2703194"/>
            <a:ext cx="3859212" cy="1451611"/>
          </a:xfrm>
        </p:spPr>
        <p:txBody>
          <a:bodyPr>
            <a:normAutofit/>
          </a:bodyPr>
          <a:lstStyle/>
          <a:p>
            <a:pPr algn="ctr"/>
            <a:r>
              <a:rPr lang="en-US" sz="3600" dirty="0">
                <a:solidFill>
                  <a:schemeClr val="bg1"/>
                </a:solidFill>
              </a:rPr>
              <a:t>HONOR &amp; DIGNITY</a:t>
            </a:r>
          </a:p>
          <a:p>
            <a:pPr marL="0" indent="0">
              <a:buNone/>
            </a:pPr>
            <a:endParaRPr lang="en-US" sz="3600" dirty="0"/>
          </a:p>
          <a:p>
            <a:endParaRPr lang="en-US" sz="3600" dirty="0"/>
          </a:p>
          <a:p>
            <a:endParaRPr lang="en-GB" sz="3600" dirty="0"/>
          </a:p>
        </p:txBody>
      </p:sp>
      <p:sp>
        <p:nvSpPr>
          <p:cNvPr id="4" name="Footer Placeholder 3">
            <a:extLst>
              <a:ext uri="{FF2B5EF4-FFF2-40B4-BE49-F238E27FC236}">
                <a16:creationId xmlns:a16="http://schemas.microsoft.com/office/drawing/2014/main" id="{74DBE4B2-CC7E-44A7-8332-4A240EC2BA3F}"/>
              </a:ext>
            </a:extLst>
          </p:cNvPr>
          <p:cNvSpPr>
            <a:spLocks noGrp="1"/>
          </p:cNvSpPr>
          <p:nvPr>
            <p:ph type="ftr" sz="quarter" idx="11"/>
          </p:nvPr>
        </p:nvSpPr>
        <p:spPr/>
        <p:txBody>
          <a:bodyPr/>
          <a:lstStyle/>
          <a:p>
            <a:r>
              <a:rPr lang="en-US"/>
              <a:t>A.A. Brown, UWC Tutu Centre Fellow aleasebrown.school@gmail.com</a:t>
            </a:r>
            <a:endParaRPr lang="en-US" dirty="0"/>
          </a:p>
        </p:txBody>
      </p:sp>
      <p:sp>
        <p:nvSpPr>
          <p:cNvPr id="9" name="TextBox 8">
            <a:extLst>
              <a:ext uri="{FF2B5EF4-FFF2-40B4-BE49-F238E27FC236}">
                <a16:creationId xmlns:a16="http://schemas.microsoft.com/office/drawing/2014/main" id="{B9790E92-4964-4558-9F3A-6BF907DAC31F}"/>
              </a:ext>
            </a:extLst>
          </p:cNvPr>
          <p:cNvSpPr txBox="1"/>
          <p:nvPr/>
        </p:nvSpPr>
        <p:spPr>
          <a:xfrm>
            <a:off x="490756" y="4653154"/>
            <a:ext cx="4567017"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400" dirty="0"/>
              <a:t>THE CHURCH EXCELS AT- </a:t>
            </a:r>
          </a:p>
          <a:p>
            <a:pPr algn="ctr"/>
            <a:r>
              <a:rPr lang="en-US" sz="2400" dirty="0"/>
              <a:t>IS CALLED TO-ADDRESS THIS</a:t>
            </a:r>
            <a:endParaRPr lang="en-GB" sz="2400" dirty="0"/>
          </a:p>
        </p:txBody>
      </p:sp>
      <p:pic>
        <p:nvPicPr>
          <p:cNvPr id="12" name="Picture 11">
            <a:extLst>
              <a:ext uri="{FF2B5EF4-FFF2-40B4-BE49-F238E27FC236}">
                <a16:creationId xmlns:a16="http://schemas.microsoft.com/office/drawing/2014/main" id="{B35251D0-AAE0-44E4-9C71-CDD46D6F0C84}"/>
              </a:ext>
            </a:extLst>
          </p:cNvPr>
          <p:cNvPicPr>
            <a:picLocks noChangeAspect="1"/>
          </p:cNvPicPr>
          <p:nvPr/>
        </p:nvPicPr>
        <p:blipFill>
          <a:blip r:embed="rId3"/>
          <a:stretch>
            <a:fillRect/>
          </a:stretch>
        </p:blipFill>
        <p:spPr>
          <a:xfrm>
            <a:off x="8586758" y="170712"/>
            <a:ext cx="3376642" cy="5064964"/>
          </a:xfrm>
          <a:prstGeom prst="rect">
            <a:avLst/>
          </a:prstGeom>
        </p:spPr>
      </p:pic>
      <p:pic>
        <p:nvPicPr>
          <p:cNvPr id="14" name="Picture 13">
            <a:extLst>
              <a:ext uri="{FF2B5EF4-FFF2-40B4-BE49-F238E27FC236}">
                <a16:creationId xmlns:a16="http://schemas.microsoft.com/office/drawing/2014/main" id="{F3EE8C79-8947-4BE7-95DA-8983811259A8}"/>
              </a:ext>
            </a:extLst>
          </p:cNvPr>
          <p:cNvPicPr>
            <a:picLocks noChangeAspect="1"/>
          </p:cNvPicPr>
          <p:nvPr/>
        </p:nvPicPr>
        <p:blipFill>
          <a:blip r:embed="rId4"/>
          <a:stretch>
            <a:fillRect/>
          </a:stretch>
        </p:blipFill>
        <p:spPr>
          <a:xfrm>
            <a:off x="4818580" y="72593"/>
            <a:ext cx="3859213" cy="4082212"/>
          </a:xfrm>
          <a:prstGeom prst="rect">
            <a:avLst/>
          </a:prstGeom>
        </p:spPr>
      </p:pic>
      <p:pic>
        <p:nvPicPr>
          <p:cNvPr id="10" name="Picture Placeholder 9">
            <a:extLst>
              <a:ext uri="{FF2B5EF4-FFF2-40B4-BE49-F238E27FC236}">
                <a16:creationId xmlns:a16="http://schemas.microsoft.com/office/drawing/2014/main" id="{BB0D9BD2-E128-4261-816E-F20775E20B3B}"/>
              </a:ext>
            </a:extLst>
          </p:cNvPr>
          <p:cNvPicPr>
            <a:picLocks noGrp="1" noChangeAspect="1"/>
          </p:cNvPicPr>
          <p:nvPr>
            <p:ph type="pic" idx="1"/>
          </p:nvPr>
        </p:nvPicPr>
        <p:blipFill>
          <a:blip r:embed="rId5"/>
          <a:srcRect t="5730" b="5730"/>
          <a:stretch>
            <a:fillRect/>
          </a:stretch>
        </p:blipFill>
        <p:spPr>
          <a:xfrm>
            <a:off x="6113194" y="3600839"/>
            <a:ext cx="3697555" cy="3086449"/>
          </a:xfrm>
        </p:spPr>
      </p:pic>
    </p:spTree>
    <p:extLst>
      <p:ext uri="{BB962C8B-B14F-4D97-AF65-F5344CB8AC3E}">
        <p14:creationId xmlns:p14="http://schemas.microsoft.com/office/powerpoint/2010/main" val="30645437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1212</TotalTime>
  <Words>3216</Words>
  <Application>Microsoft Office PowerPoint</Application>
  <PresentationFormat>Widescreen</PresentationFormat>
  <Paragraphs>245</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Century Gothic</vt:lpstr>
      <vt:lpstr>Wingdings 3</vt:lpstr>
      <vt:lpstr>Ion Boardroom</vt:lpstr>
      <vt:lpstr>Worship and/as Protest: The Relation Between the Liturgical and the Political</vt:lpstr>
      <vt:lpstr>Who is Your Workshop Leader?</vt:lpstr>
      <vt:lpstr>Preliminary Matters</vt:lpstr>
      <vt:lpstr>Preliminary Matters</vt:lpstr>
      <vt:lpstr>Preliminary Matters</vt:lpstr>
      <vt:lpstr>Preliminary Matters</vt:lpstr>
      <vt:lpstr>Preliminary Matters</vt:lpstr>
      <vt:lpstr>What Do Protesters Want?</vt:lpstr>
      <vt:lpstr>What Do Protesters Want?</vt:lpstr>
      <vt:lpstr>CHURCH/STREET  SACRED/SECULAR LITURGIES</vt:lpstr>
      <vt:lpstr>CHURCH/STREET  SACRED/SECULAR LITURGIES</vt:lpstr>
      <vt:lpstr>Naming Street Liturgies:</vt:lpstr>
      <vt:lpstr>Naming Street Liturgies:</vt:lpstr>
      <vt:lpstr>Naming Street Liturgies:</vt:lpstr>
      <vt:lpstr>WHAT ABOUT VIOLENCE?</vt:lpstr>
      <vt:lpstr>WHAT IS VIOLENCE?</vt:lpstr>
      <vt:lpstr>USURP THE TERMS OF ENGAGEMENT</vt:lpstr>
      <vt:lpstr>WHAT ABOUT NON-VIOLENCE?</vt:lpstr>
      <vt:lpstr>PHYSICAL VIOLENCE AS LITURGY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James Hal Cone &amp;  Black Liberation Theology</dc:title>
  <dc:creator>Alease Brown</dc:creator>
  <cp:lastModifiedBy>Alease Brown</cp:lastModifiedBy>
  <cp:revision>98</cp:revision>
  <cp:lastPrinted>2019-08-01T09:54:36Z</cp:lastPrinted>
  <dcterms:created xsi:type="dcterms:W3CDTF">2019-07-31T16:53:39Z</dcterms:created>
  <dcterms:modified xsi:type="dcterms:W3CDTF">2019-08-08T07:50:03Z</dcterms:modified>
</cp:coreProperties>
</file>