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9" autoAdjust="0"/>
    <p:restoredTop sz="94660"/>
  </p:normalViewPr>
  <p:slideViewPr>
    <p:cSldViewPr snapToGrid="0">
      <p:cViewPr varScale="1">
        <p:scale>
          <a:sx n="46" d="100"/>
          <a:sy n="46" d="100"/>
        </p:scale>
        <p:origin x="69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1"/>
            <a:ext cx="7766936" cy="1646302"/>
          </a:xfrm>
        </p:spPr>
        <p:txBody>
          <a:bodyPr/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  </a:t>
            </a:r>
            <a:r>
              <a:rPr lang="en-US" sz="4400" b="1" dirty="0" smtClean="0">
                <a:solidFill>
                  <a:srgbClr val="00B050"/>
                </a:solidFill>
              </a:rPr>
              <a:t>Are </a:t>
            </a:r>
            <a:r>
              <a:rPr lang="en-US" sz="4400" b="1" dirty="0">
                <a:solidFill>
                  <a:srgbClr val="00B050"/>
                </a:solidFill>
              </a:rPr>
              <a:t>minor chords off-key?</a:t>
            </a:r>
            <a:br>
              <a:rPr lang="en-US" sz="4400" b="1" dirty="0">
                <a:solidFill>
                  <a:srgbClr val="00B050"/>
                </a:solidFill>
              </a:rPr>
            </a:br>
            <a:r>
              <a:rPr lang="en-US" sz="4400" b="1" dirty="0" smtClean="0">
                <a:solidFill>
                  <a:srgbClr val="00B050"/>
                </a:solidFill>
              </a:rPr>
              <a:t>  </a:t>
            </a:r>
            <a:r>
              <a:rPr lang="en-US" sz="4000" b="1" dirty="0" smtClean="0">
                <a:solidFill>
                  <a:srgbClr val="FF0000"/>
                </a:solidFill>
              </a:rPr>
              <a:t>The </a:t>
            </a:r>
            <a:r>
              <a:rPr lang="en-US" sz="4000" b="1" dirty="0">
                <a:solidFill>
                  <a:srgbClr val="FF0000"/>
                </a:solidFill>
              </a:rPr>
              <a:t>key role of lament </a:t>
            </a:r>
            <a:r>
              <a:rPr lang="en-US" sz="4000" b="1" dirty="0" smtClean="0">
                <a:solidFill>
                  <a:srgbClr val="FF0000"/>
                </a:solidFill>
              </a:rPr>
              <a:t/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  </a:t>
            </a:r>
            <a:r>
              <a:rPr lang="en-US" sz="4000" b="1" dirty="0" smtClean="0">
                <a:solidFill>
                  <a:srgbClr val="7030A0"/>
                </a:solidFill>
              </a:rPr>
              <a:t>in </a:t>
            </a:r>
            <a:r>
              <a:rPr lang="en-US" sz="4000" b="1" dirty="0">
                <a:solidFill>
                  <a:srgbClr val="7030A0"/>
                </a:solidFill>
              </a:rPr>
              <a:t>the life of </a:t>
            </a:r>
            <a:r>
              <a:rPr lang="en-US" sz="4000" b="1" dirty="0" smtClean="0">
                <a:solidFill>
                  <a:srgbClr val="7030A0"/>
                </a:solidFill>
              </a:rPr>
              <a:t/>
            </a:r>
            <a:br>
              <a:rPr lang="en-US" sz="4000" b="1" dirty="0" smtClean="0">
                <a:solidFill>
                  <a:srgbClr val="7030A0"/>
                </a:solidFill>
              </a:rPr>
            </a:br>
            <a:r>
              <a:rPr lang="en-US" sz="4000" b="1" dirty="0" smtClean="0">
                <a:solidFill>
                  <a:srgbClr val="7030A0"/>
                </a:solidFill>
              </a:rPr>
              <a:t>  a </a:t>
            </a:r>
            <a:r>
              <a:rPr lang="en-US" sz="4000" b="1" dirty="0">
                <a:solidFill>
                  <a:srgbClr val="00B0F0"/>
                </a:solidFill>
              </a:rPr>
              <a:t>healthy</a:t>
            </a:r>
            <a:r>
              <a:rPr lang="en-US" sz="4000" b="1" dirty="0">
                <a:solidFill>
                  <a:srgbClr val="7030A0"/>
                </a:solidFill>
              </a:rPr>
              <a:t> </a:t>
            </a:r>
            <a:r>
              <a:rPr lang="en-US" sz="4000" b="1" dirty="0" smtClean="0">
                <a:solidFill>
                  <a:srgbClr val="7030A0"/>
                </a:solidFill>
              </a:rPr>
              <a:t>church</a:t>
            </a:r>
            <a:br>
              <a:rPr lang="en-US" sz="4000" b="1" dirty="0" smtClean="0">
                <a:solidFill>
                  <a:srgbClr val="7030A0"/>
                </a:solidFill>
              </a:rPr>
            </a:b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endParaRPr lang="en-ZA" sz="40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l"/>
            <a:endParaRPr lang="en-US" sz="5900" b="1" dirty="0" smtClean="0"/>
          </a:p>
          <a:p>
            <a:pPr algn="l"/>
            <a:r>
              <a:rPr lang="en-US" sz="14400" b="1" dirty="0"/>
              <a:t> </a:t>
            </a:r>
            <a:r>
              <a:rPr lang="en-US" sz="14400" b="1" dirty="0" smtClean="0"/>
              <a:t>      </a:t>
            </a:r>
            <a:r>
              <a:rPr lang="en-US" sz="14400" b="1" dirty="0" smtClean="0">
                <a:solidFill>
                  <a:srgbClr val="00B050"/>
                </a:solidFill>
              </a:rPr>
              <a:t>June Dickie, Wycliffe, UKZN</a:t>
            </a:r>
            <a:r>
              <a:rPr lang="en-ZA" sz="10000" dirty="0"/>
              <a:t/>
            </a:r>
            <a:br>
              <a:rPr lang="en-ZA" sz="10000" dirty="0"/>
            </a:br>
            <a:endParaRPr lang="en-ZA" sz="100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5008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</a:t>
            </a:r>
            <a:r>
              <a:rPr lang="en-US" b="1" dirty="0" smtClean="0">
                <a:solidFill>
                  <a:srgbClr val="00B050"/>
                </a:solidFill>
              </a:rPr>
              <a:t>The church becomes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                    like the world</a:t>
            </a:r>
            <a:endParaRPr lang="en-ZA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4570" y="1930400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sz="3200" dirty="0" smtClean="0"/>
              <a:t>1) forgotten how to weep</a:t>
            </a:r>
          </a:p>
          <a:p>
            <a:pPr marL="0" indent="0">
              <a:buNone/>
            </a:pPr>
            <a:r>
              <a:rPr lang="en-US" sz="3200" dirty="0" smtClean="0"/>
              <a:t>    2) individualistic </a:t>
            </a:r>
          </a:p>
          <a:p>
            <a:pPr marL="914400" lvl="2" indent="0">
              <a:buNone/>
            </a:pPr>
            <a:r>
              <a:rPr lang="en-US" sz="3200" dirty="0" smtClean="0"/>
              <a:t>		(my personal well-being,</a:t>
            </a:r>
          </a:p>
          <a:p>
            <a:pPr marL="0" indent="0">
              <a:buNone/>
            </a:pPr>
            <a:r>
              <a:rPr lang="en-US" sz="3200" dirty="0" smtClean="0"/>
              <a:t>          		 avoidance of suffering)</a:t>
            </a:r>
          </a:p>
          <a:p>
            <a:endParaRPr lang="en-US" sz="3600" dirty="0"/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INSENSITIVE</a:t>
            </a:r>
            <a:r>
              <a:rPr lang="en-US" sz="3600" dirty="0" smtClean="0"/>
              <a:t> TO THE CRIES OF OTHERS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      (Pope Francis)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105097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            How can the Church recover </a:t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              her reason for being?</a:t>
            </a:r>
            <a:endParaRPr lang="en-ZA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5806" y="1930400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ZA" sz="2800" dirty="0" smtClean="0"/>
              <a:t>The </a:t>
            </a:r>
            <a:r>
              <a:rPr lang="en-ZA" sz="2800" dirty="0"/>
              <a:t>only </a:t>
            </a:r>
            <a:r>
              <a:rPr lang="en-ZA" sz="2800" dirty="0" smtClean="0"/>
              <a:t>way . .  </a:t>
            </a:r>
            <a:r>
              <a:rPr lang="en-ZA" sz="2800" dirty="0"/>
              <a:t>is to </a:t>
            </a:r>
            <a:r>
              <a:rPr lang="en-ZA" sz="2800" b="1" dirty="0">
                <a:solidFill>
                  <a:srgbClr val="FF0000"/>
                </a:solidFill>
              </a:rPr>
              <a:t>experience the cross </a:t>
            </a:r>
            <a:r>
              <a:rPr lang="en-ZA" sz="2800" b="1" dirty="0" smtClean="0">
                <a:solidFill>
                  <a:srgbClr val="FF0000"/>
                </a:solidFill>
              </a:rPr>
              <a:t>         </a:t>
            </a:r>
          </a:p>
          <a:p>
            <a:pPr marL="0" indent="0">
              <a:buNone/>
            </a:pPr>
            <a:r>
              <a:rPr lang="en-ZA" sz="2800" dirty="0"/>
              <a:t> </a:t>
            </a:r>
            <a:r>
              <a:rPr lang="en-ZA" sz="2800" dirty="0" smtClean="0"/>
              <a:t>                                                     (Katongole). </a:t>
            </a:r>
          </a:p>
          <a:p>
            <a:pPr marL="0" indent="0">
              <a:buNone/>
            </a:pPr>
            <a:r>
              <a:rPr lang="en-ZA" sz="2800" dirty="0" smtClean="0"/>
              <a:t>Church must </a:t>
            </a:r>
            <a:r>
              <a:rPr lang="en-ZA" sz="2800" dirty="0"/>
              <a:t>become a “</a:t>
            </a:r>
            <a:r>
              <a:rPr lang="en-ZA" sz="2800" b="1" dirty="0">
                <a:solidFill>
                  <a:srgbClr val="7030A0"/>
                </a:solidFill>
              </a:rPr>
              <a:t>community of lament</a:t>
            </a:r>
            <a:r>
              <a:rPr lang="en-ZA" sz="2800" dirty="0"/>
              <a:t>”.   </a:t>
            </a:r>
          </a:p>
          <a:p>
            <a:pPr marL="0" indent="0">
              <a:buNone/>
            </a:pPr>
            <a:r>
              <a:rPr lang="en-US" sz="2800" dirty="0" smtClean="0"/>
              <a:t>We need to help people </a:t>
            </a:r>
            <a:r>
              <a:rPr lang="en-US" sz="2800" b="1" dirty="0" smtClean="0">
                <a:solidFill>
                  <a:srgbClr val="FF0000"/>
                </a:solidFill>
              </a:rPr>
              <a:t>enter into the darkness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                            (Hall),</a:t>
            </a:r>
          </a:p>
          <a:p>
            <a:pPr marL="0" indent="0">
              <a:buNone/>
            </a:pPr>
            <a:r>
              <a:rPr lang="en-ZA" sz="2800" dirty="0" smtClean="0"/>
              <a:t>  into suffering </a:t>
            </a:r>
            <a:r>
              <a:rPr lang="en-ZA" sz="2800" dirty="0"/>
              <a:t>that </a:t>
            </a:r>
            <a:r>
              <a:rPr lang="en-ZA" sz="2800" b="1" dirty="0">
                <a:solidFill>
                  <a:srgbClr val="7030A0"/>
                </a:solidFill>
              </a:rPr>
              <a:t>God has already entered </a:t>
            </a:r>
            <a:r>
              <a:rPr lang="en-ZA" sz="2800" dirty="0" smtClean="0"/>
              <a:t> </a:t>
            </a:r>
          </a:p>
          <a:p>
            <a:pPr marL="0" indent="0">
              <a:buNone/>
            </a:pPr>
            <a:r>
              <a:rPr lang="en-ZA" sz="2800" dirty="0"/>
              <a:t> </a:t>
            </a:r>
            <a:r>
              <a:rPr lang="en-ZA" sz="2800" dirty="0" smtClean="0"/>
              <a:t>                                                      (</a:t>
            </a:r>
            <a:r>
              <a:rPr lang="en-ZA" sz="2800" dirty="0" err="1" smtClean="0"/>
              <a:t>Moltmann</a:t>
            </a:r>
            <a:r>
              <a:rPr lang="en-ZA" sz="2800" dirty="0" smtClean="0"/>
              <a:t>)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355231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solidFill>
                  <a:srgbClr val="00B050"/>
                </a:solidFill>
              </a:rPr>
              <a:t>           Current Church practices which </a:t>
            </a:r>
            <a:br>
              <a:rPr lang="en-ZA" b="1" dirty="0" smtClean="0">
                <a:solidFill>
                  <a:srgbClr val="00B050"/>
                </a:solidFill>
              </a:rPr>
            </a:br>
            <a:r>
              <a:rPr lang="en-ZA" b="1" dirty="0">
                <a:solidFill>
                  <a:srgbClr val="00B050"/>
                </a:solidFill>
              </a:rPr>
              <a:t> </a:t>
            </a:r>
            <a:r>
              <a:rPr lang="en-ZA" b="1" dirty="0" smtClean="0">
                <a:solidFill>
                  <a:srgbClr val="00B050"/>
                </a:solidFill>
              </a:rPr>
              <a:t>                    exclude lament: </a:t>
            </a:r>
            <a:endParaRPr lang="en-ZA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4243" y="1930400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3600" dirty="0" smtClean="0"/>
              <a:t>  1) avoidance </a:t>
            </a:r>
            <a:r>
              <a:rPr lang="en-ZA" sz="3600" dirty="0"/>
              <a:t>of </a:t>
            </a:r>
            <a:r>
              <a:rPr lang="en-ZA" sz="3600" dirty="0" smtClean="0"/>
              <a:t>certain </a:t>
            </a:r>
            <a:r>
              <a:rPr lang="en-ZA" sz="3600" b="1" dirty="0" smtClean="0">
                <a:solidFill>
                  <a:srgbClr val="FF0000"/>
                </a:solidFill>
              </a:rPr>
              <a:t>Scripture</a:t>
            </a:r>
            <a:r>
              <a:rPr lang="en-ZA" sz="3600" dirty="0" smtClean="0"/>
              <a:t> </a:t>
            </a:r>
          </a:p>
          <a:p>
            <a:pPr marL="0" indent="0">
              <a:buNone/>
            </a:pPr>
            <a:r>
              <a:rPr lang="en-ZA" sz="3600" dirty="0"/>
              <a:t> </a:t>
            </a:r>
            <a:r>
              <a:rPr lang="en-ZA" sz="3600" dirty="0" smtClean="0"/>
              <a:t>     passages </a:t>
            </a:r>
          </a:p>
          <a:p>
            <a:pPr marL="0" indent="0">
              <a:buNone/>
            </a:pPr>
            <a:r>
              <a:rPr lang="en-ZA" sz="3600" dirty="0" smtClean="0"/>
              <a:t>    </a:t>
            </a:r>
            <a:endParaRPr lang="en-ZA" sz="3600" dirty="0"/>
          </a:p>
          <a:p>
            <a:pPr marL="0" indent="0">
              <a:buNone/>
            </a:pPr>
            <a:r>
              <a:rPr lang="en-ZA" sz="3600" dirty="0" smtClean="0"/>
              <a:t>  2) exclusion </a:t>
            </a:r>
            <a:r>
              <a:rPr lang="en-ZA" sz="3600" dirty="0"/>
              <a:t>of elements of lament </a:t>
            </a:r>
            <a:endParaRPr lang="en-ZA" sz="3600" dirty="0" smtClean="0"/>
          </a:p>
          <a:p>
            <a:pPr marL="0" indent="0">
              <a:buNone/>
            </a:pPr>
            <a:r>
              <a:rPr lang="en-ZA" sz="3600" dirty="0"/>
              <a:t> </a:t>
            </a:r>
            <a:r>
              <a:rPr lang="en-ZA" sz="3600" dirty="0" smtClean="0"/>
              <a:t>     from </a:t>
            </a:r>
            <a:r>
              <a:rPr lang="en-ZA" sz="3600" b="1" dirty="0" smtClean="0">
                <a:solidFill>
                  <a:srgbClr val="FF0000"/>
                </a:solidFill>
              </a:rPr>
              <a:t>songs</a:t>
            </a:r>
            <a:r>
              <a:rPr lang="en-ZA" sz="3600" dirty="0" smtClean="0"/>
              <a:t> </a:t>
            </a:r>
            <a:r>
              <a:rPr lang="en-ZA" sz="3600" dirty="0"/>
              <a:t>sung in </a:t>
            </a:r>
            <a:r>
              <a:rPr lang="en-ZA" sz="3600" dirty="0" smtClean="0"/>
              <a:t>worship</a:t>
            </a:r>
            <a:endParaRPr lang="en-ZA" sz="3600" dirty="0"/>
          </a:p>
          <a:p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323837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>
                <a:solidFill>
                  <a:srgbClr val="00B050"/>
                </a:solidFill>
              </a:rPr>
              <a:t>             </a:t>
            </a:r>
            <a:r>
              <a:rPr lang="en-ZA" sz="4000" b="1" dirty="0" smtClean="0">
                <a:solidFill>
                  <a:srgbClr val="00B050"/>
                </a:solidFill>
              </a:rPr>
              <a:t>Not avoiding difficult passages</a:t>
            </a:r>
            <a:r>
              <a:rPr lang="en-ZA" sz="4000" dirty="0" smtClean="0">
                <a:solidFill>
                  <a:srgbClr val="00B050"/>
                </a:solidFill>
              </a:rPr>
              <a:t> </a:t>
            </a:r>
            <a:r>
              <a:rPr lang="en-ZA" sz="4000" dirty="0" smtClean="0">
                <a:solidFill>
                  <a:schemeClr val="tx1"/>
                </a:solidFill>
              </a:rPr>
              <a:t>     </a:t>
            </a:r>
            <a:r>
              <a:rPr lang="en-ZA" dirty="0" smtClean="0">
                <a:solidFill>
                  <a:schemeClr val="tx1"/>
                </a:solidFill>
              </a:rPr>
              <a:t/>
            </a:r>
            <a:br>
              <a:rPr lang="en-ZA" dirty="0" smtClean="0">
                <a:solidFill>
                  <a:schemeClr val="tx1"/>
                </a:solidFill>
              </a:rPr>
            </a:br>
            <a:r>
              <a:rPr lang="en-ZA" dirty="0">
                <a:solidFill>
                  <a:schemeClr val="tx1"/>
                </a:solidFill>
              </a:rPr>
              <a:t> </a:t>
            </a:r>
            <a:r>
              <a:rPr lang="en-ZA" dirty="0" smtClean="0">
                <a:solidFill>
                  <a:schemeClr val="tx1"/>
                </a:solidFill>
              </a:rPr>
              <a:t>               e.g. Rah preaching 6x in </a:t>
            </a:r>
            <a:r>
              <a:rPr lang="en-ZA" b="1" dirty="0" smtClean="0">
                <a:solidFill>
                  <a:srgbClr val="FF0000"/>
                </a:solidFill>
              </a:rPr>
              <a:t>Lam.</a:t>
            </a:r>
            <a:endParaRPr lang="en-ZA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6589" y="1930400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                </a:t>
            </a:r>
            <a:r>
              <a:rPr lang="en-US" sz="4000" dirty="0" smtClean="0">
                <a:solidFill>
                  <a:srgbClr val="7030A0"/>
                </a:solidFill>
              </a:rPr>
              <a:t>Result?</a:t>
            </a:r>
          </a:p>
          <a:p>
            <a:pPr marL="0" indent="0">
              <a:buNone/>
            </a:pPr>
            <a:r>
              <a:rPr lang="en-US" sz="3600" dirty="0" smtClean="0"/>
              <a:t>Community shaped by </a:t>
            </a:r>
            <a:r>
              <a:rPr lang="en-ZA" sz="3600" dirty="0" smtClean="0"/>
              <a:t>a </a:t>
            </a:r>
            <a:r>
              <a:rPr lang="en-ZA" sz="3600" dirty="0"/>
              <a:t>“</a:t>
            </a:r>
            <a:r>
              <a:rPr lang="en-ZA" sz="3600" b="1" dirty="0">
                <a:solidFill>
                  <a:srgbClr val="FF0000"/>
                </a:solidFill>
              </a:rPr>
              <a:t>radically </a:t>
            </a:r>
            <a:endParaRPr lang="en-ZA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ZA" sz="3600" b="1" dirty="0">
                <a:solidFill>
                  <a:srgbClr val="FF0000"/>
                </a:solidFill>
              </a:rPr>
              <a:t> </a:t>
            </a:r>
            <a:r>
              <a:rPr lang="en-ZA" sz="3600" b="1" dirty="0" smtClean="0">
                <a:solidFill>
                  <a:srgbClr val="FF0000"/>
                </a:solidFill>
              </a:rPr>
              <a:t>   countercultural </a:t>
            </a:r>
            <a:r>
              <a:rPr lang="en-ZA" sz="3600" dirty="0"/>
              <a:t>perspective</a:t>
            </a:r>
            <a:r>
              <a:rPr lang="en-ZA" sz="3600" dirty="0" smtClean="0"/>
              <a:t>”</a:t>
            </a:r>
          </a:p>
          <a:p>
            <a:pPr marL="0" indent="0">
              <a:buNone/>
            </a:pPr>
            <a:r>
              <a:rPr lang="en-ZA" sz="3600" dirty="0" smtClean="0"/>
              <a:t>People encouraged to </a:t>
            </a:r>
            <a:r>
              <a:rPr lang="en-ZA" sz="3600" b="1" dirty="0">
                <a:solidFill>
                  <a:srgbClr val="7030A0"/>
                </a:solidFill>
              </a:rPr>
              <a:t>challenge </a:t>
            </a:r>
            <a:r>
              <a:rPr lang="en-ZA" sz="3600" b="1" dirty="0" smtClean="0">
                <a:solidFill>
                  <a:srgbClr val="7030A0"/>
                </a:solidFill>
              </a:rPr>
              <a:t>status </a:t>
            </a:r>
          </a:p>
          <a:p>
            <a:pPr marL="0" indent="0">
              <a:buNone/>
            </a:pPr>
            <a:r>
              <a:rPr lang="en-ZA" sz="3600" b="1" dirty="0">
                <a:solidFill>
                  <a:srgbClr val="7030A0"/>
                </a:solidFill>
              </a:rPr>
              <a:t> </a:t>
            </a:r>
            <a:r>
              <a:rPr lang="en-ZA" sz="3600" b="1" dirty="0" smtClean="0">
                <a:solidFill>
                  <a:srgbClr val="7030A0"/>
                </a:solidFill>
              </a:rPr>
              <a:t>   quo</a:t>
            </a:r>
            <a:r>
              <a:rPr lang="en-ZA" sz="3600" dirty="0" smtClean="0"/>
              <a:t> </a:t>
            </a:r>
            <a:r>
              <a:rPr lang="en-ZA" sz="3600" dirty="0"/>
              <a:t>and cry out against </a:t>
            </a:r>
            <a:r>
              <a:rPr lang="en-ZA" sz="3600" dirty="0" smtClean="0"/>
              <a:t>existing</a:t>
            </a:r>
          </a:p>
          <a:p>
            <a:pPr marL="0" indent="0">
              <a:buNone/>
            </a:pPr>
            <a:r>
              <a:rPr lang="en-ZA" sz="3600" dirty="0"/>
              <a:t> </a:t>
            </a:r>
            <a:r>
              <a:rPr lang="en-ZA" sz="3600" dirty="0" smtClean="0"/>
              <a:t>                     </a:t>
            </a:r>
            <a:r>
              <a:rPr lang="en-ZA" sz="3600" dirty="0"/>
              <a:t>injustices. </a:t>
            </a:r>
          </a:p>
        </p:txBody>
      </p:sp>
    </p:spTree>
    <p:extLst>
      <p:ext uri="{BB962C8B-B14F-4D97-AF65-F5344CB8AC3E}">
        <p14:creationId xmlns:p14="http://schemas.microsoft.com/office/powerpoint/2010/main" val="203170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		               </a:t>
            </a:r>
            <a:r>
              <a:rPr lang="en-US" b="1" dirty="0" smtClean="0">
                <a:solidFill>
                  <a:srgbClr val="00B050"/>
                </a:solidFill>
              </a:rPr>
              <a:t>Lack </a:t>
            </a:r>
            <a:r>
              <a:rPr lang="en-US" b="1" dirty="0">
                <a:solidFill>
                  <a:srgbClr val="00B050"/>
                </a:solidFill>
              </a:rPr>
              <a:t>of lament in </a:t>
            </a:r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              contemporary </a:t>
            </a:r>
            <a:r>
              <a:rPr lang="en-US" b="1" dirty="0">
                <a:solidFill>
                  <a:srgbClr val="00B050"/>
                </a:solidFill>
              </a:rPr>
              <a:t>worship songs</a:t>
            </a:r>
            <a:endParaRPr lang="en-ZA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8934" y="1930400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ZA" sz="3200" dirty="0"/>
              <a:t>2015, </a:t>
            </a:r>
            <a:r>
              <a:rPr lang="en-ZA" sz="3200" dirty="0" err="1" smtClean="0"/>
              <a:t>Strickler</a:t>
            </a:r>
            <a:r>
              <a:rPr lang="en-ZA" sz="3200" dirty="0" smtClean="0"/>
              <a:t>: none included lament</a:t>
            </a:r>
          </a:p>
          <a:p>
            <a:pPr marL="0" indent="0">
              <a:buNone/>
            </a:pPr>
            <a:r>
              <a:rPr lang="en-ZA" sz="3200" dirty="0" smtClean="0"/>
              <a:t>2017, Lynch: CCLI (3 of top 100 included 		 </a:t>
            </a:r>
          </a:p>
          <a:p>
            <a:pPr marL="0" indent="0">
              <a:buNone/>
            </a:pPr>
            <a:r>
              <a:rPr lang="en-ZA" sz="3200" dirty="0"/>
              <a:t> </a:t>
            </a:r>
            <a:r>
              <a:rPr lang="en-ZA" sz="3200" dirty="0" smtClean="0"/>
              <a:t>        aspect of lament, but “did not linger”)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     Bethel: not in time of pain, 							  always “past”</a:t>
            </a:r>
          </a:p>
          <a:p>
            <a:pPr marL="0" indent="0">
              <a:buNone/>
            </a:pPr>
            <a:r>
              <a:rPr lang="en-ZA" sz="3200" b="1" dirty="0" smtClean="0">
                <a:solidFill>
                  <a:srgbClr val="FF0000"/>
                </a:solidFill>
              </a:rPr>
              <a:t>Solutions offered </a:t>
            </a:r>
            <a:r>
              <a:rPr lang="en-ZA" sz="3200" b="1" dirty="0">
                <a:solidFill>
                  <a:srgbClr val="FF0000"/>
                </a:solidFill>
              </a:rPr>
              <a:t>too quickly. </a:t>
            </a:r>
            <a:endParaRPr lang="en-ZA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ZA" sz="3200" b="1" dirty="0" smtClean="0">
                <a:solidFill>
                  <a:srgbClr val="7030A0"/>
                </a:solidFill>
              </a:rPr>
              <a:t>        Pain not experienced in “darkness”.  </a:t>
            </a:r>
          </a:p>
        </p:txBody>
      </p:sp>
    </p:spTree>
    <p:extLst>
      <p:ext uri="{BB962C8B-B14F-4D97-AF65-F5344CB8AC3E}">
        <p14:creationId xmlns:p14="http://schemas.microsoft.com/office/powerpoint/2010/main" val="139678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401848" cy="1320800"/>
          </a:xfrm>
        </p:spPr>
        <p:txBody>
          <a:bodyPr>
            <a:noAutofit/>
          </a:bodyPr>
          <a:lstStyle/>
          <a:p>
            <a:r>
              <a:rPr lang="en-ZA" sz="4000" b="1" dirty="0" smtClean="0">
                <a:solidFill>
                  <a:srgbClr val="FF0000"/>
                </a:solidFill>
              </a:rPr>
              <a:t>            Pain </a:t>
            </a:r>
            <a:r>
              <a:rPr lang="en-ZA" sz="4000" b="1" dirty="0">
                <a:solidFill>
                  <a:srgbClr val="FF0000"/>
                </a:solidFill>
              </a:rPr>
              <a:t>is too uncomfortable </a:t>
            </a:r>
            <a:br>
              <a:rPr lang="en-ZA" sz="4000" b="1" dirty="0">
                <a:solidFill>
                  <a:srgbClr val="FF0000"/>
                </a:solidFill>
              </a:rPr>
            </a:br>
            <a:r>
              <a:rPr lang="en-ZA" sz="4000" b="1" dirty="0">
                <a:solidFill>
                  <a:srgbClr val="FF0000"/>
                </a:solidFill>
              </a:rPr>
              <a:t>            </a:t>
            </a:r>
            <a:r>
              <a:rPr lang="en-ZA" sz="4000" b="1" dirty="0" smtClean="0">
                <a:solidFill>
                  <a:srgbClr val="FF0000"/>
                </a:solidFill>
              </a:rPr>
              <a:t>            </a:t>
            </a:r>
            <a:r>
              <a:rPr lang="en-ZA" sz="4000" b="1" dirty="0">
                <a:solidFill>
                  <a:srgbClr val="FF0000"/>
                </a:solidFill>
              </a:rPr>
              <a:t>to provide a pause, </a:t>
            </a:r>
            <a:br>
              <a:rPr lang="en-ZA" sz="4000" b="1" dirty="0">
                <a:solidFill>
                  <a:srgbClr val="FF0000"/>
                </a:solidFill>
              </a:rPr>
            </a:br>
            <a:endParaRPr lang="en-ZA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5949" y="2110468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3600" b="1" dirty="0" smtClean="0">
                <a:solidFill>
                  <a:srgbClr val="7030A0"/>
                </a:solidFill>
              </a:rPr>
              <a:t>and </a:t>
            </a:r>
            <a:r>
              <a:rPr lang="en-ZA" sz="3600" b="1" dirty="0">
                <a:solidFill>
                  <a:srgbClr val="7030A0"/>
                </a:solidFill>
              </a:rPr>
              <a:t>allow the emotion </a:t>
            </a:r>
            <a:endParaRPr lang="en-ZA" sz="36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ZA" sz="3600" b="1" dirty="0">
                <a:solidFill>
                  <a:srgbClr val="7030A0"/>
                </a:solidFill>
              </a:rPr>
              <a:t> </a:t>
            </a:r>
            <a:r>
              <a:rPr lang="en-ZA" sz="3600" b="1" dirty="0" smtClean="0">
                <a:solidFill>
                  <a:srgbClr val="7030A0"/>
                </a:solidFill>
              </a:rPr>
              <a:t>           to </a:t>
            </a:r>
            <a:r>
              <a:rPr lang="en-ZA" sz="3600" b="1" dirty="0">
                <a:solidFill>
                  <a:srgbClr val="7030A0"/>
                </a:solidFill>
              </a:rPr>
              <a:t>sink into one’s psyche. </a:t>
            </a:r>
            <a:endParaRPr lang="en-ZA" sz="36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ZA" sz="36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ZA" sz="3600" dirty="0" smtClean="0"/>
              <a:t>   But </a:t>
            </a:r>
            <a:r>
              <a:rPr lang="en-ZA" sz="3600" dirty="0"/>
              <a:t>without this </a:t>
            </a:r>
            <a:r>
              <a:rPr lang="en-ZA" sz="3600" b="1" dirty="0">
                <a:solidFill>
                  <a:srgbClr val="00B050"/>
                </a:solidFill>
              </a:rPr>
              <a:t>lingering reflection</a:t>
            </a:r>
            <a:r>
              <a:rPr lang="en-ZA" sz="3600" dirty="0"/>
              <a:t>, the pain remains </a:t>
            </a:r>
            <a:endParaRPr lang="en-ZA" sz="3600" dirty="0" smtClean="0"/>
          </a:p>
          <a:p>
            <a:pPr marL="0" indent="0">
              <a:buNone/>
            </a:pPr>
            <a:r>
              <a:rPr lang="en-ZA" sz="3600" b="1" dirty="0"/>
              <a:t> </a:t>
            </a:r>
            <a:r>
              <a:rPr lang="en-ZA" sz="3600" b="1" dirty="0" smtClean="0"/>
              <a:t>          unvoiced </a:t>
            </a:r>
            <a:r>
              <a:rPr lang="en-ZA" sz="3600" b="1" dirty="0"/>
              <a:t>and untreated.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8471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>
                <a:solidFill>
                  <a:srgbClr val="7030A0"/>
                </a:solidFill>
              </a:rPr>
              <a:t/>
            </a:r>
            <a:br>
              <a:rPr lang="en-ZA" b="1" dirty="0" smtClean="0">
                <a:solidFill>
                  <a:srgbClr val="7030A0"/>
                </a:solidFill>
              </a:rPr>
            </a:br>
            <a:r>
              <a:rPr lang="en-ZA" sz="4000" b="1" dirty="0" smtClean="0">
                <a:solidFill>
                  <a:srgbClr val="7030A0"/>
                </a:solidFill>
              </a:rPr>
              <a:t>                “</a:t>
            </a:r>
            <a:r>
              <a:rPr lang="en-ZA" sz="4000" b="1" dirty="0">
                <a:solidFill>
                  <a:srgbClr val="7030A0"/>
                </a:solidFill>
              </a:rPr>
              <a:t>Worship </a:t>
            </a:r>
            <a:r>
              <a:rPr lang="en-ZA" sz="4000" b="1" dirty="0" smtClean="0">
                <a:solidFill>
                  <a:srgbClr val="7030A0"/>
                </a:solidFill>
              </a:rPr>
              <a:t>leaders </a:t>
            </a:r>
            <a:br>
              <a:rPr lang="en-ZA" sz="4000" b="1" dirty="0" smtClean="0">
                <a:solidFill>
                  <a:srgbClr val="7030A0"/>
                </a:solidFill>
              </a:rPr>
            </a:br>
            <a:r>
              <a:rPr lang="en-ZA" sz="4000" b="1" dirty="0">
                <a:solidFill>
                  <a:srgbClr val="7030A0"/>
                </a:solidFill>
              </a:rPr>
              <a:t> </a:t>
            </a:r>
            <a:r>
              <a:rPr lang="en-ZA" sz="4000" b="1" dirty="0" smtClean="0">
                <a:solidFill>
                  <a:srgbClr val="7030A0"/>
                </a:solidFill>
              </a:rPr>
              <a:t>          have </a:t>
            </a:r>
            <a:r>
              <a:rPr lang="en-ZA" sz="4000" b="1" dirty="0">
                <a:solidFill>
                  <a:srgbClr val="7030A0"/>
                </a:solidFill>
              </a:rPr>
              <a:t>only </a:t>
            </a:r>
            <a:r>
              <a:rPr lang="en-ZA" sz="4000" b="1" dirty="0" smtClean="0">
                <a:solidFill>
                  <a:srgbClr val="7030A0"/>
                </a:solidFill>
              </a:rPr>
              <a:t>begun </a:t>
            </a:r>
            <a:r>
              <a:rPr lang="en-ZA" b="1" dirty="0">
                <a:solidFill>
                  <a:srgbClr val="FF0000"/>
                </a:solidFill>
              </a:rPr>
              <a:t>to walk </a:t>
            </a:r>
            <a:r>
              <a:rPr lang="en-ZA" b="1" dirty="0" smtClean="0">
                <a:solidFill>
                  <a:srgbClr val="FF0000"/>
                </a:solidFill>
              </a:rPr>
              <a:t>around</a:t>
            </a:r>
            <a:br>
              <a:rPr lang="en-ZA" b="1" dirty="0" smtClean="0">
                <a:solidFill>
                  <a:srgbClr val="FF0000"/>
                </a:solidFill>
              </a:rPr>
            </a:br>
            <a:r>
              <a:rPr lang="en-ZA" b="1" dirty="0" smtClean="0">
                <a:solidFill>
                  <a:srgbClr val="FF0000"/>
                </a:solidFill>
              </a:rPr>
              <a:t> </a:t>
            </a:r>
            <a:endParaRPr lang="en-ZA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170" y="2306062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ZA" sz="3200" b="1" dirty="0" smtClean="0">
                <a:solidFill>
                  <a:srgbClr val="7030A0"/>
                </a:solidFill>
              </a:rPr>
              <a:t>the </a:t>
            </a:r>
            <a:r>
              <a:rPr lang="en-ZA" sz="3200" b="1" dirty="0">
                <a:solidFill>
                  <a:srgbClr val="7030A0"/>
                </a:solidFill>
              </a:rPr>
              <a:t>edges </a:t>
            </a:r>
            <a:r>
              <a:rPr lang="en-ZA" sz="3200" b="1" dirty="0">
                <a:solidFill>
                  <a:srgbClr val="FF0000"/>
                </a:solidFill>
              </a:rPr>
              <a:t>of the pastoral significance </a:t>
            </a:r>
            <a:endParaRPr lang="en-ZA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ZA" sz="3200" b="1" dirty="0" smtClean="0">
                <a:solidFill>
                  <a:srgbClr val="FF0000"/>
                </a:solidFill>
              </a:rPr>
              <a:t>of </a:t>
            </a:r>
            <a:r>
              <a:rPr lang="en-ZA" sz="3200" b="1" dirty="0">
                <a:solidFill>
                  <a:srgbClr val="FF0000"/>
                </a:solidFill>
              </a:rPr>
              <a:t>the lament song.” </a:t>
            </a:r>
            <a:r>
              <a:rPr lang="en-ZA" sz="3200" dirty="0" smtClean="0">
                <a:solidFill>
                  <a:schemeClr val="tx1"/>
                </a:solidFill>
              </a:rPr>
              <a:t>(Lynch)</a:t>
            </a:r>
          </a:p>
          <a:p>
            <a:pPr marL="0" indent="0">
              <a:buNone/>
            </a:pPr>
            <a:endParaRPr lang="en-ZA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ZA" sz="3200" dirty="0" smtClean="0"/>
              <a:t>e.g. </a:t>
            </a:r>
            <a:r>
              <a:rPr lang="en-ZA" sz="3200" dirty="0"/>
              <a:t>“Blessed be your name” (Matt Redman) </a:t>
            </a:r>
            <a:r>
              <a:rPr lang="en-ZA" sz="3200" dirty="0" smtClean="0"/>
              <a:t>includes only </a:t>
            </a:r>
            <a:r>
              <a:rPr lang="en-ZA" sz="3200" dirty="0"/>
              <a:t>“pious lament” from </a:t>
            </a:r>
            <a:r>
              <a:rPr lang="en-ZA" sz="3200" dirty="0" smtClean="0"/>
              <a:t>Job 1-2. </a:t>
            </a:r>
          </a:p>
          <a:p>
            <a:pPr marL="0" indent="0">
              <a:buNone/>
            </a:pPr>
            <a:r>
              <a:rPr lang="en-ZA" sz="3200" dirty="0"/>
              <a:t> </a:t>
            </a:r>
            <a:r>
              <a:rPr lang="en-ZA" sz="3200" dirty="0" smtClean="0"/>
              <a:t>              What about Job </a:t>
            </a:r>
            <a:r>
              <a:rPr lang="en-ZA" sz="3200" dirty="0"/>
              <a:t>3-31 </a:t>
            </a:r>
            <a:endParaRPr lang="en-ZA" sz="3200" dirty="0" smtClean="0"/>
          </a:p>
          <a:p>
            <a:pPr marL="0" indent="0">
              <a:buNone/>
            </a:pPr>
            <a:r>
              <a:rPr lang="en-ZA" sz="3200" dirty="0"/>
              <a:t> </a:t>
            </a:r>
            <a:r>
              <a:rPr lang="en-ZA" sz="3200" dirty="0" smtClean="0"/>
              <a:t>      where </a:t>
            </a:r>
            <a:r>
              <a:rPr lang="en-ZA" sz="3200" dirty="0"/>
              <a:t>Job </a:t>
            </a:r>
            <a:r>
              <a:rPr lang="en-ZA" sz="3200" dirty="0" smtClean="0"/>
              <a:t>rages </a:t>
            </a:r>
            <a:r>
              <a:rPr lang="en-ZA" sz="3200" dirty="0"/>
              <a:t>and disputes with </a:t>
            </a:r>
            <a:r>
              <a:rPr lang="en-ZA" sz="3200" dirty="0" smtClean="0"/>
              <a:t>God?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188247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b="1" dirty="0" smtClean="0">
                <a:solidFill>
                  <a:srgbClr val="7030A0"/>
                </a:solidFill>
              </a:rPr>
              <a:t>                  Consequences </a:t>
            </a:r>
            <a:r>
              <a:rPr lang="en-ZA" b="1" dirty="0">
                <a:solidFill>
                  <a:srgbClr val="7030A0"/>
                </a:solidFill>
              </a:rPr>
              <a:t>of </a:t>
            </a:r>
            <a:r>
              <a:rPr lang="en-ZA" b="1" dirty="0" smtClean="0">
                <a:solidFill>
                  <a:srgbClr val="7030A0"/>
                </a:solidFill>
              </a:rPr>
              <a:t/>
            </a:r>
            <a:br>
              <a:rPr lang="en-ZA" b="1" dirty="0" smtClean="0">
                <a:solidFill>
                  <a:srgbClr val="7030A0"/>
                </a:solidFill>
              </a:rPr>
            </a:br>
            <a:r>
              <a:rPr lang="en-ZA" b="1" dirty="0">
                <a:solidFill>
                  <a:srgbClr val="7030A0"/>
                </a:solidFill>
              </a:rPr>
              <a:t> </a:t>
            </a:r>
            <a:r>
              <a:rPr lang="en-ZA" b="1" dirty="0" smtClean="0">
                <a:solidFill>
                  <a:srgbClr val="7030A0"/>
                </a:solidFill>
              </a:rPr>
              <a:t>                          the </a:t>
            </a:r>
            <a:r>
              <a:rPr lang="en-ZA" b="1" dirty="0">
                <a:solidFill>
                  <a:srgbClr val="7030A0"/>
                </a:solidFill>
              </a:rPr>
              <a:t>lack of lament</a:t>
            </a:r>
            <a:r>
              <a:rPr lang="en-ZA" dirty="0">
                <a:solidFill>
                  <a:srgbClr val="7030A0"/>
                </a:solidFill>
              </a:rPr>
              <a:t/>
            </a:r>
            <a:br>
              <a:rPr lang="en-ZA" dirty="0">
                <a:solidFill>
                  <a:srgbClr val="7030A0"/>
                </a:solidFill>
              </a:rPr>
            </a:br>
            <a:endParaRPr lang="en-ZA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7080" y="2139807"/>
            <a:ext cx="8596668" cy="38807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sz="3200" dirty="0" smtClean="0"/>
              <a:t>1) hurting people are </a:t>
            </a:r>
            <a:r>
              <a:rPr lang="en-US" sz="3200" b="1" dirty="0" smtClean="0">
                <a:solidFill>
                  <a:srgbClr val="FF0000"/>
                </a:solidFill>
              </a:rPr>
              <a:t>not helped</a:t>
            </a:r>
          </a:p>
          <a:p>
            <a:pPr marL="0" indent="0">
              <a:buNone/>
            </a:pPr>
            <a:r>
              <a:rPr lang="en-US" sz="3200" dirty="0" smtClean="0"/>
              <a:t>	2) God is not recognized for all that God is,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and so worship is </a:t>
            </a:r>
            <a:r>
              <a:rPr lang="en-US" sz="3200" b="1" dirty="0" smtClean="0">
                <a:solidFill>
                  <a:srgbClr val="FF0000"/>
                </a:solidFill>
              </a:rPr>
              <a:t>shallow</a:t>
            </a:r>
          </a:p>
          <a:p>
            <a:pPr marL="457200" lvl="1" indent="0">
              <a:buNone/>
            </a:pPr>
            <a:r>
              <a:rPr lang="en-ZA" sz="3200" b="1" dirty="0" smtClean="0">
                <a:solidFill>
                  <a:srgbClr val="FF0000"/>
                </a:solidFill>
              </a:rPr>
              <a:t>		</a:t>
            </a:r>
            <a:r>
              <a:rPr lang="en-ZA" sz="3200" b="1" dirty="0" smtClean="0">
                <a:solidFill>
                  <a:srgbClr val="7030A0"/>
                </a:solidFill>
              </a:rPr>
              <a:t>There </a:t>
            </a:r>
            <a:r>
              <a:rPr lang="en-ZA" sz="3200" b="1" dirty="0">
                <a:solidFill>
                  <a:srgbClr val="7030A0"/>
                </a:solidFill>
              </a:rPr>
              <a:t>are things which can be seen </a:t>
            </a:r>
            <a:endParaRPr lang="en-ZA" sz="3200" b="1" dirty="0" smtClean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r>
              <a:rPr lang="en-ZA" sz="3200" b="1" dirty="0" smtClean="0">
                <a:solidFill>
                  <a:srgbClr val="7030A0"/>
                </a:solidFill>
              </a:rPr>
              <a:t>		only </a:t>
            </a:r>
            <a:r>
              <a:rPr lang="en-ZA" sz="3200" b="1" dirty="0">
                <a:solidFill>
                  <a:srgbClr val="7030A0"/>
                </a:solidFill>
              </a:rPr>
              <a:t>by eyes that have </a:t>
            </a:r>
            <a:r>
              <a:rPr lang="en-ZA" sz="3200" b="1" dirty="0" smtClean="0">
                <a:solidFill>
                  <a:srgbClr val="7030A0"/>
                </a:solidFill>
              </a:rPr>
              <a:t>cried </a:t>
            </a:r>
          </a:p>
          <a:p>
            <a:pPr marL="457200" lvl="1" indent="0">
              <a:buNone/>
            </a:pPr>
            <a:r>
              <a:rPr lang="en-ZA" sz="3200" b="1" dirty="0">
                <a:solidFill>
                  <a:srgbClr val="7030A0"/>
                </a:solidFill>
              </a:rPr>
              <a:t>	</a:t>
            </a:r>
            <a:r>
              <a:rPr lang="en-ZA" sz="3200" b="1" dirty="0" smtClean="0">
                <a:solidFill>
                  <a:srgbClr val="7030A0"/>
                </a:solidFill>
              </a:rPr>
              <a:t>		        </a:t>
            </a:r>
            <a:r>
              <a:rPr lang="en-ZA" sz="2600" dirty="0" smtClean="0">
                <a:solidFill>
                  <a:schemeClr val="tx1"/>
                </a:solidFill>
              </a:rPr>
              <a:t>(Archbishop Christopher </a:t>
            </a:r>
            <a:r>
              <a:rPr lang="en-ZA" sz="2600" dirty="0" err="1" smtClean="0">
                <a:solidFill>
                  <a:schemeClr val="tx1"/>
                </a:solidFill>
              </a:rPr>
              <a:t>Munzihirwa</a:t>
            </a:r>
            <a:r>
              <a:rPr lang="en-ZA" sz="2600" dirty="0" smtClean="0">
                <a:solidFill>
                  <a:schemeClr val="tx1"/>
                </a:solidFill>
              </a:rPr>
              <a:t>).</a:t>
            </a:r>
          </a:p>
          <a:p>
            <a:pPr marL="457200" lvl="1" indent="0">
              <a:buNone/>
            </a:pPr>
            <a:r>
              <a:rPr lang="en-ZA" sz="3200" dirty="0" smtClean="0"/>
              <a:t>3) Issues </a:t>
            </a:r>
            <a:r>
              <a:rPr lang="en-ZA" sz="3200" dirty="0"/>
              <a:t>of social justice are </a:t>
            </a:r>
            <a:r>
              <a:rPr lang="en-ZA" sz="3200" b="1" dirty="0">
                <a:solidFill>
                  <a:srgbClr val="FF0000"/>
                </a:solidFill>
              </a:rPr>
              <a:t>ignored</a:t>
            </a:r>
            <a:r>
              <a:rPr lang="en-ZA" sz="3200" dirty="0"/>
              <a:t> or not </a:t>
            </a:r>
            <a:endParaRPr lang="en-ZA" sz="3200" dirty="0" smtClean="0"/>
          </a:p>
          <a:p>
            <a:pPr marL="457200" lvl="1" indent="0">
              <a:buNone/>
            </a:pPr>
            <a:r>
              <a:rPr lang="en-ZA" sz="3200" dirty="0"/>
              <a:t> </a:t>
            </a:r>
            <a:r>
              <a:rPr lang="en-ZA" sz="3200" dirty="0" smtClean="0"/>
              <a:t>   dealt </a:t>
            </a:r>
            <a:r>
              <a:rPr lang="en-ZA" sz="3200" dirty="0"/>
              <a:t>with effectively</a:t>
            </a:r>
          </a:p>
        </p:txBody>
      </p:sp>
    </p:spTree>
    <p:extLst>
      <p:ext uri="{BB962C8B-B14F-4D97-AF65-F5344CB8AC3E}">
        <p14:creationId xmlns:p14="http://schemas.microsoft.com/office/powerpoint/2010/main" val="299352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                BUT lament facilitates </a:t>
            </a:r>
            <a:br>
              <a:rPr lang="en-US" b="1" dirty="0" smtClean="0"/>
            </a:br>
            <a:r>
              <a:rPr lang="en-US" b="1" dirty="0"/>
              <a:t> </a:t>
            </a:r>
            <a:r>
              <a:rPr lang="en-US" b="1" dirty="0" smtClean="0"/>
              <a:t>                      1) </a:t>
            </a:r>
            <a:r>
              <a:rPr lang="en-US" b="1" dirty="0" smtClean="0">
                <a:solidFill>
                  <a:srgbClr val="FF0000"/>
                </a:solidFill>
              </a:rPr>
              <a:t>spiritual </a:t>
            </a:r>
            <a:r>
              <a:rPr lang="en-US" b="1" dirty="0">
                <a:solidFill>
                  <a:srgbClr val="FF0000"/>
                </a:solidFill>
              </a:rPr>
              <a:t>authenticity</a:t>
            </a:r>
            <a:br>
              <a:rPr lang="en-US" b="1" dirty="0">
                <a:solidFill>
                  <a:srgbClr val="FF0000"/>
                </a:solidFill>
              </a:rPr>
            </a:b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843" y="2154478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800" dirty="0" err="1" smtClean="0">
                <a:solidFill>
                  <a:srgbClr val="7030A0"/>
                </a:solidFill>
              </a:rPr>
              <a:t>Wolterstorff</a:t>
            </a:r>
            <a:r>
              <a:rPr lang="en-ZA" sz="2800" dirty="0" smtClean="0">
                <a:solidFill>
                  <a:srgbClr val="7030A0"/>
                </a:solidFill>
              </a:rPr>
              <a:t> (</a:t>
            </a:r>
            <a:r>
              <a:rPr lang="en-ZA" sz="2800" dirty="0" smtClean="0"/>
              <a:t>in </a:t>
            </a:r>
            <a:r>
              <a:rPr lang="en-ZA" sz="2800" dirty="0"/>
              <a:t>response to the death of his </a:t>
            </a:r>
            <a:r>
              <a:rPr lang="en-ZA" sz="2800" dirty="0" smtClean="0"/>
              <a:t>son): </a:t>
            </a:r>
            <a:endParaRPr lang="en-ZA" sz="2800" dirty="0"/>
          </a:p>
          <a:p>
            <a:pPr marL="0" indent="0">
              <a:buNone/>
            </a:pPr>
            <a:r>
              <a:rPr lang="en-ZA" sz="2800" dirty="0"/>
              <a:t>	</a:t>
            </a:r>
            <a:r>
              <a:rPr lang="en-ZA" sz="2800" dirty="0" smtClean="0"/>
              <a:t>“It was </a:t>
            </a:r>
            <a:r>
              <a:rPr lang="en-ZA" sz="2800" dirty="0"/>
              <a:t>not anger I felt but hurt </a:t>
            </a:r>
            <a:r>
              <a:rPr lang="en-ZA" sz="2800" dirty="0" smtClean="0"/>
              <a:t>- </a:t>
            </a:r>
            <a:r>
              <a:rPr lang="en-ZA" sz="2800" b="1" dirty="0" smtClean="0">
                <a:solidFill>
                  <a:srgbClr val="7030A0"/>
                </a:solidFill>
              </a:rPr>
              <a:t>hurt </a:t>
            </a:r>
            <a:r>
              <a:rPr lang="en-ZA" sz="2800" b="1" dirty="0">
                <a:solidFill>
                  <a:srgbClr val="7030A0"/>
                </a:solidFill>
              </a:rPr>
              <a:t>and </a:t>
            </a:r>
            <a:endParaRPr lang="en-ZA" sz="28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ZA" sz="2800" b="1" dirty="0">
                <a:solidFill>
                  <a:srgbClr val="7030A0"/>
                </a:solidFill>
              </a:rPr>
              <a:t> </a:t>
            </a:r>
            <a:r>
              <a:rPr lang="en-ZA" sz="2800" b="1" dirty="0" smtClean="0">
                <a:solidFill>
                  <a:srgbClr val="7030A0"/>
                </a:solidFill>
              </a:rPr>
              <a:t>   bafflement</a:t>
            </a:r>
            <a:r>
              <a:rPr lang="en-ZA" sz="2800" dirty="0"/>
              <a:t>. </a:t>
            </a:r>
            <a:r>
              <a:rPr lang="en-ZA" sz="2800" dirty="0" smtClean="0"/>
              <a:t>How </a:t>
            </a:r>
            <a:r>
              <a:rPr lang="en-ZA" sz="2800" dirty="0"/>
              <a:t>could I fit together my </a:t>
            </a:r>
            <a:r>
              <a:rPr lang="en-ZA" sz="2800" dirty="0" smtClean="0"/>
              <a:t>son’s</a:t>
            </a:r>
          </a:p>
          <a:p>
            <a:pPr marL="0" indent="0">
              <a:buNone/>
            </a:pPr>
            <a:r>
              <a:rPr lang="en-ZA" sz="2800" dirty="0"/>
              <a:t> </a:t>
            </a:r>
            <a:r>
              <a:rPr lang="en-ZA" sz="2800" dirty="0" smtClean="0"/>
              <a:t>   </a:t>
            </a:r>
            <a:r>
              <a:rPr lang="en-ZA" sz="2800" dirty="0"/>
              <a:t>untimely death </a:t>
            </a:r>
            <a:r>
              <a:rPr lang="en-ZA" sz="2800" dirty="0" smtClean="0"/>
              <a:t>with </a:t>
            </a:r>
            <a:r>
              <a:rPr lang="en-ZA" sz="2800" dirty="0"/>
              <a:t>the </a:t>
            </a:r>
            <a:r>
              <a:rPr lang="en-ZA" sz="2800" dirty="0" smtClean="0"/>
              <a:t>God </a:t>
            </a:r>
            <a:r>
              <a:rPr lang="en-ZA" sz="2800" dirty="0"/>
              <a:t>I worshiped? I </a:t>
            </a:r>
            <a:r>
              <a:rPr lang="en-ZA" sz="2800" dirty="0" smtClean="0"/>
              <a:t>knew</a:t>
            </a:r>
          </a:p>
          <a:p>
            <a:pPr marL="0" indent="0">
              <a:buNone/>
            </a:pPr>
            <a:r>
              <a:rPr lang="en-ZA" sz="2800" dirty="0"/>
              <a:t> </a:t>
            </a:r>
            <a:r>
              <a:rPr lang="en-ZA" sz="2800" dirty="0" smtClean="0"/>
              <a:t>   </a:t>
            </a:r>
            <a:r>
              <a:rPr lang="en-ZA" sz="2800" dirty="0"/>
              <a:t>the traditional </a:t>
            </a:r>
            <a:r>
              <a:rPr lang="en-ZA" sz="2800" dirty="0" smtClean="0"/>
              <a:t>strategies </a:t>
            </a:r>
            <a:r>
              <a:rPr lang="en-ZA" sz="2800" dirty="0"/>
              <a:t>for doing so, but I </a:t>
            </a:r>
            <a:r>
              <a:rPr lang="en-ZA" sz="2800" dirty="0" smtClean="0"/>
              <a:t>found</a:t>
            </a:r>
          </a:p>
          <a:p>
            <a:pPr marL="0" indent="0">
              <a:buNone/>
            </a:pPr>
            <a:r>
              <a:rPr lang="en-ZA" sz="2800" dirty="0"/>
              <a:t> </a:t>
            </a:r>
            <a:r>
              <a:rPr lang="en-ZA" sz="2800" dirty="0" smtClean="0"/>
              <a:t>   </a:t>
            </a:r>
            <a:r>
              <a:rPr lang="en-ZA" sz="2800" dirty="0"/>
              <a:t>I </a:t>
            </a:r>
            <a:r>
              <a:rPr lang="en-ZA" sz="2800" dirty="0" smtClean="0"/>
              <a:t>could </a:t>
            </a:r>
            <a:r>
              <a:rPr lang="en-ZA" sz="2800" dirty="0"/>
              <a:t>not </a:t>
            </a:r>
            <a:r>
              <a:rPr lang="en-ZA" sz="2800" dirty="0" smtClean="0"/>
              <a:t>accept them</a:t>
            </a:r>
            <a:r>
              <a:rPr lang="en-ZA" sz="2800" dirty="0"/>
              <a:t>. . . 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3956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>
                <a:solidFill>
                  <a:srgbClr val="7030A0"/>
                </a:solidFill>
              </a:rPr>
              <a:t>                 </a:t>
            </a:r>
            <a:r>
              <a:rPr lang="en-ZA" dirty="0" err="1" smtClean="0">
                <a:solidFill>
                  <a:srgbClr val="7030A0"/>
                </a:solidFill>
              </a:rPr>
              <a:t>Wolterstorff</a:t>
            </a:r>
            <a:r>
              <a:rPr lang="en-ZA" dirty="0" smtClean="0">
                <a:solidFill>
                  <a:srgbClr val="7030A0"/>
                </a:solidFill>
              </a:rPr>
              <a:t> (</a:t>
            </a:r>
            <a:r>
              <a:rPr lang="en-ZA" dirty="0" err="1" smtClean="0">
                <a:solidFill>
                  <a:srgbClr val="7030A0"/>
                </a:solidFill>
              </a:rPr>
              <a:t>ctd</a:t>
            </a:r>
            <a:r>
              <a:rPr lang="en-ZA" dirty="0" smtClean="0">
                <a:solidFill>
                  <a:srgbClr val="7030A0"/>
                </a:solidFill>
              </a:rPr>
              <a:t>.)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843" y="2098244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ZA" sz="3200" dirty="0" smtClean="0"/>
              <a:t>I </a:t>
            </a:r>
            <a:r>
              <a:rPr lang="en-ZA" sz="3200" dirty="0"/>
              <a:t>shall </a:t>
            </a:r>
            <a:r>
              <a:rPr lang="en-ZA" sz="3200" b="1" dirty="0">
                <a:solidFill>
                  <a:srgbClr val="FF0000"/>
                </a:solidFill>
              </a:rPr>
              <a:t>continue to rail </a:t>
            </a:r>
            <a:r>
              <a:rPr lang="en-ZA" sz="3200" dirty="0"/>
              <a:t>against Eric’s untimely death. </a:t>
            </a:r>
            <a:r>
              <a:rPr lang="en-ZA" sz="3200" b="1" dirty="0" smtClean="0">
                <a:solidFill>
                  <a:srgbClr val="7030A0"/>
                </a:solidFill>
              </a:rPr>
              <a:t>This </a:t>
            </a:r>
            <a:r>
              <a:rPr lang="en-ZA" sz="3200" b="1" dirty="0">
                <a:solidFill>
                  <a:srgbClr val="7030A0"/>
                </a:solidFill>
              </a:rPr>
              <a:t>should </a:t>
            </a:r>
            <a:r>
              <a:rPr lang="en-ZA" sz="3200" b="1" dirty="0" smtClean="0">
                <a:solidFill>
                  <a:srgbClr val="7030A0"/>
                </a:solidFill>
              </a:rPr>
              <a:t>not </a:t>
            </a:r>
            <a:r>
              <a:rPr lang="en-ZA" sz="3200" b="1" dirty="0">
                <a:solidFill>
                  <a:srgbClr val="7030A0"/>
                </a:solidFill>
              </a:rPr>
              <a:t>be</a:t>
            </a:r>
            <a:r>
              <a:rPr lang="en-ZA" sz="3200" dirty="0"/>
              <a:t>. . </a:t>
            </a:r>
            <a:r>
              <a:rPr lang="en-ZA" sz="3200" dirty="0" smtClean="0"/>
              <a:t>. </a:t>
            </a:r>
            <a:r>
              <a:rPr lang="en-ZA" sz="3200" dirty="0"/>
              <a:t>I joined the </a:t>
            </a:r>
            <a:r>
              <a:rPr lang="en-ZA" sz="3200" dirty="0" smtClean="0"/>
              <a:t>psalmist </a:t>
            </a:r>
            <a:r>
              <a:rPr lang="en-ZA" sz="3200" dirty="0"/>
              <a:t>in lamenting without explaining</a:t>
            </a:r>
            <a:r>
              <a:rPr lang="en-ZA" sz="3200" dirty="0" smtClean="0"/>
              <a:t>. It </a:t>
            </a:r>
            <a:r>
              <a:rPr lang="en-ZA" sz="3200" dirty="0"/>
              <a:t>had the effect of making God more </a:t>
            </a:r>
            <a:r>
              <a:rPr lang="en-ZA" sz="3200" dirty="0" smtClean="0"/>
              <a:t>mysterious</a:t>
            </a:r>
            <a:r>
              <a:rPr lang="en-ZA" sz="3200" dirty="0"/>
              <a:t>. </a:t>
            </a:r>
            <a:r>
              <a:rPr lang="en-ZA" sz="3200" dirty="0" smtClean="0"/>
              <a:t>. . . I </a:t>
            </a:r>
            <a:r>
              <a:rPr lang="en-ZA" sz="3200" b="1" dirty="0">
                <a:solidFill>
                  <a:srgbClr val="7030A0"/>
                </a:solidFill>
              </a:rPr>
              <a:t>cannot make sense of </a:t>
            </a:r>
            <a:r>
              <a:rPr lang="en-ZA" sz="3200" b="1" dirty="0" smtClean="0">
                <a:solidFill>
                  <a:srgbClr val="7030A0"/>
                </a:solidFill>
              </a:rPr>
              <a:t>it . . </a:t>
            </a:r>
            <a:r>
              <a:rPr lang="en-ZA" sz="3200" dirty="0" smtClean="0"/>
              <a:t> </a:t>
            </a:r>
            <a:r>
              <a:rPr lang="en-ZA" sz="3200" dirty="0"/>
              <a:t>The God who </a:t>
            </a:r>
            <a:r>
              <a:rPr lang="en-ZA" sz="3200" dirty="0" smtClean="0"/>
              <a:t>became </a:t>
            </a:r>
            <a:r>
              <a:rPr lang="en-ZA" sz="3200" dirty="0"/>
              <a:t>more mysterious to me has also become </a:t>
            </a:r>
            <a:r>
              <a:rPr lang="en-ZA" sz="3200" b="1" dirty="0">
                <a:solidFill>
                  <a:srgbClr val="00B050"/>
                </a:solidFill>
              </a:rPr>
              <a:t>more </a:t>
            </a:r>
            <a:r>
              <a:rPr lang="en-ZA" sz="3200" b="1" dirty="0" smtClean="0">
                <a:solidFill>
                  <a:srgbClr val="00B050"/>
                </a:solidFill>
              </a:rPr>
              <a:t>awesome</a:t>
            </a:r>
            <a:r>
              <a:rPr lang="en-ZA" sz="3200" dirty="0"/>
              <a:t>, awesome </a:t>
            </a:r>
            <a:r>
              <a:rPr lang="en-ZA" sz="3200" dirty="0" smtClean="0"/>
              <a:t>beyond </a:t>
            </a:r>
            <a:r>
              <a:rPr lang="en-ZA" sz="3200" dirty="0"/>
              <a:t>comprehension.” </a:t>
            </a:r>
          </a:p>
          <a:p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217491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</a:t>
            </a:r>
            <a:r>
              <a:rPr lang="en-US" sz="4800" dirty="0" smtClean="0">
                <a:solidFill>
                  <a:srgbClr val="00B050"/>
                </a:solidFill>
              </a:rPr>
              <a:t>Lament is </a:t>
            </a:r>
            <a:r>
              <a:rPr lang="en-US" sz="4800" dirty="0" smtClean="0"/>
              <a:t>. . .</a:t>
            </a:r>
            <a:endParaRPr lang="en-ZA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771" y="1701800"/>
            <a:ext cx="7635393" cy="4110962"/>
          </a:xfrm>
        </p:spPr>
        <p:txBody>
          <a:bodyPr>
            <a:normAutofit/>
          </a:bodyPr>
          <a:lstStyle/>
          <a:p>
            <a:r>
              <a:rPr lang="en-ZA" sz="3600" dirty="0" smtClean="0"/>
              <a:t>“. . . the </a:t>
            </a:r>
            <a:r>
              <a:rPr lang="en-ZA" sz="3600" dirty="0"/>
              <a:t>brutally </a:t>
            </a:r>
            <a:r>
              <a:rPr lang="en-ZA" sz="3600" b="1" dirty="0">
                <a:solidFill>
                  <a:srgbClr val="FF0000"/>
                </a:solidFill>
              </a:rPr>
              <a:t>honest</a:t>
            </a:r>
            <a:r>
              <a:rPr lang="en-ZA" sz="3600" dirty="0"/>
              <a:t> and </a:t>
            </a:r>
            <a:r>
              <a:rPr lang="en-ZA" sz="3600" b="1" dirty="0">
                <a:solidFill>
                  <a:srgbClr val="FF0000"/>
                </a:solidFill>
              </a:rPr>
              <a:t>confrontational</a:t>
            </a:r>
            <a:r>
              <a:rPr lang="en-ZA" sz="3600" dirty="0"/>
              <a:t> expression of </a:t>
            </a:r>
            <a:r>
              <a:rPr lang="en-ZA" sz="3600" b="1" dirty="0">
                <a:solidFill>
                  <a:srgbClr val="FF0000"/>
                </a:solidFill>
              </a:rPr>
              <a:t>distress</a:t>
            </a:r>
            <a:r>
              <a:rPr lang="en-ZA" sz="3600" dirty="0"/>
              <a:t> </a:t>
            </a:r>
            <a:r>
              <a:rPr lang="en-ZA" sz="3600" b="1" i="1" dirty="0">
                <a:solidFill>
                  <a:srgbClr val="7030A0"/>
                </a:solidFill>
              </a:rPr>
              <a:t>before </a:t>
            </a:r>
            <a:r>
              <a:rPr lang="en-ZA" sz="3600" b="1" i="1" dirty="0" smtClean="0">
                <a:solidFill>
                  <a:srgbClr val="7030A0"/>
                </a:solidFill>
              </a:rPr>
              <a:t>God</a:t>
            </a:r>
            <a:r>
              <a:rPr lang="en-ZA" sz="3600" dirty="0" smtClean="0"/>
              <a:t>” (Lynch)</a:t>
            </a:r>
          </a:p>
          <a:p>
            <a:endParaRPr lang="en-US" sz="3600" dirty="0"/>
          </a:p>
          <a:p>
            <a:r>
              <a:rPr lang="en-ZA" sz="3600" dirty="0"/>
              <a:t>uncensored communion with God - </a:t>
            </a:r>
            <a:r>
              <a:rPr lang="en-ZA" sz="3600" b="1" dirty="0">
                <a:solidFill>
                  <a:srgbClr val="7030A0"/>
                </a:solidFill>
              </a:rPr>
              <a:t>visceral </a:t>
            </a:r>
            <a:r>
              <a:rPr lang="en-ZA" sz="3600" b="1" i="1" dirty="0">
                <a:solidFill>
                  <a:srgbClr val="7030A0"/>
                </a:solidFill>
              </a:rPr>
              <a:t>worship</a:t>
            </a:r>
            <a:r>
              <a:rPr lang="en-ZA" sz="3600" b="1" dirty="0">
                <a:solidFill>
                  <a:srgbClr val="7030A0"/>
                </a:solidFill>
              </a:rPr>
              <a:t> </a:t>
            </a:r>
            <a:r>
              <a:rPr lang="en-ZA" sz="3600" dirty="0" smtClean="0"/>
              <a:t>(Gilliard)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354729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2) </a:t>
            </a:r>
            <a:r>
              <a:rPr lang="en-US" sz="4400" b="1" dirty="0" smtClean="0"/>
              <a:t>Lament facilitates </a:t>
            </a:r>
            <a:r>
              <a:rPr lang="en-US" sz="4400" b="1" dirty="0" smtClean="0">
                <a:solidFill>
                  <a:srgbClr val="FF0000"/>
                </a:solidFill>
              </a:rPr>
              <a:t>compassion</a:t>
            </a:r>
            <a:endParaRPr lang="en-ZA" sz="4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1333" y="1930400"/>
            <a:ext cx="8596668" cy="388077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E.g.) </a:t>
            </a:r>
            <a:r>
              <a:rPr lang="en-US" sz="4500" dirty="0" smtClean="0"/>
              <a:t>Pope Francis </a:t>
            </a:r>
            <a:r>
              <a:rPr lang="en-ZA" sz="4500" dirty="0"/>
              <a:t>visiting </a:t>
            </a:r>
            <a:r>
              <a:rPr lang="en-ZA" sz="4500" dirty="0" smtClean="0"/>
              <a:t>Lampedusa </a:t>
            </a:r>
          </a:p>
          <a:p>
            <a:pPr marL="0" indent="0">
              <a:buNone/>
            </a:pPr>
            <a:r>
              <a:rPr lang="en-ZA" sz="3600" dirty="0" smtClean="0"/>
              <a:t> </a:t>
            </a:r>
          </a:p>
          <a:p>
            <a:pPr marL="0" indent="0">
              <a:buNone/>
            </a:pPr>
            <a:r>
              <a:rPr lang="en-ZA" sz="4500" dirty="0" smtClean="0"/>
              <a:t>Compassion </a:t>
            </a:r>
            <a:r>
              <a:rPr lang="en-ZA" sz="4500" b="1" dirty="0" smtClean="0">
                <a:solidFill>
                  <a:srgbClr val="FF0000"/>
                </a:solidFill>
              </a:rPr>
              <a:t>struggles </a:t>
            </a:r>
            <a:r>
              <a:rPr lang="en-ZA" sz="4500" b="1" dirty="0">
                <a:solidFill>
                  <a:srgbClr val="FF0000"/>
                </a:solidFill>
              </a:rPr>
              <a:t>with and against</a:t>
            </a:r>
            <a:r>
              <a:rPr lang="en-ZA" sz="4500" dirty="0"/>
              <a:t>, </a:t>
            </a:r>
            <a:endParaRPr lang="en-ZA" sz="4500" dirty="0" smtClean="0"/>
          </a:p>
          <a:p>
            <a:pPr marL="0" indent="0">
              <a:buNone/>
            </a:pPr>
            <a:r>
              <a:rPr lang="en-ZA" sz="4500" dirty="0"/>
              <a:t> </a:t>
            </a:r>
            <a:r>
              <a:rPr lang="en-ZA" sz="4500" dirty="0" smtClean="0"/>
              <a:t>                                  celebrates </a:t>
            </a:r>
            <a:r>
              <a:rPr lang="en-ZA" sz="4500" dirty="0"/>
              <a:t>and </a:t>
            </a:r>
            <a:r>
              <a:rPr lang="en-ZA" sz="4500" dirty="0" smtClean="0"/>
              <a:t>laments”.</a:t>
            </a:r>
          </a:p>
          <a:p>
            <a:endParaRPr lang="en-US" sz="4500" dirty="0"/>
          </a:p>
          <a:p>
            <a:pPr marL="0" indent="0">
              <a:buNone/>
            </a:pPr>
            <a:r>
              <a:rPr lang="en-ZA" sz="3600" dirty="0" smtClean="0"/>
              <a:t>	   </a:t>
            </a:r>
            <a:r>
              <a:rPr lang="en-ZA" sz="5100" dirty="0" smtClean="0"/>
              <a:t>Lack of lament (only praise) =&gt; </a:t>
            </a:r>
          </a:p>
          <a:p>
            <a:pPr marL="0" indent="0">
              <a:buNone/>
            </a:pPr>
            <a:r>
              <a:rPr lang="en-ZA" sz="4500" dirty="0"/>
              <a:t> </a:t>
            </a:r>
            <a:r>
              <a:rPr lang="en-ZA" sz="4500" dirty="0" smtClean="0"/>
              <a:t>  </a:t>
            </a:r>
            <a:r>
              <a:rPr lang="en-ZA" sz="4500" b="1" dirty="0" smtClean="0">
                <a:solidFill>
                  <a:srgbClr val="7030A0"/>
                </a:solidFill>
              </a:rPr>
              <a:t>justice issues considered improper before God</a:t>
            </a:r>
            <a:endParaRPr lang="en-ZA" sz="4500" dirty="0" smtClean="0"/>
          </a:p>
          <a:p>
            <a:pPr marL="0" indent="0">
              <a:buNone/>
            </a:pPr>
            <a:r>
              <a:rPr lang="en-ZA" sz="3600" dirty="0" smtClean="0"/>
              <a:t>                                               (</a:t>
            </a:r>
            <a:r>
              <a:rPr lang="en-US" sz="3600" dirty="0" err="1" smtClean="0"/>
              <a:t>Brueggemann</a:t>
            </a:r>
            <a:r>
              <a:rPr lang="en-US" sz="3600" dirty="0" smtClean="0"/>
              <a:t>)</a:t>
            </a:r>
            <a:endParaRPr lang="en-ZA" sz="3600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5551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 smtClean="0"/>
              <a:t>            Restoring lament </a:t>
            </a:r>
            <a:br>
              <a:rPr lang="en-US" sz="4400" b="1" dirty="0" smtClean="0"/>
            </a:br>
            <a:r>
              <a:rPr lang="en-US" sz="4400" b="1" dirty="0"/>
              <a:t> </a:t>
            </a:r>
            <a:r>
              <a:rPr lang="en-US" sz="4400" b="1" dirty="0" smtClean="0"/>
              <a:t>                to the Church </a:t>
            </a:r>
            <a:endParaRPr lang="en-ZA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3007" y="1930400"/>
            <a:ext cx="9194030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dirty="0" smtClean="0"/>
              <a:t>                </a:t>
            </a:r>
            <a:r>
              <a:rPr lang="en-ZA" sz="3200" dirty="0" smtClean="0"/>
              <a:t>Go beyond “</a:t>
            </a:r>
            <a:r>
              <a:rPr lang="en-ZA" sz="3200" dirty="0"/>
              <a:t>white noise” </a:t>
            </a:r>
            <a:endParaRPr lang="en-ZA" sz="3200" dirty="0" smtClean="0"/>
          </a:p>
          <a:p>
            <a:pPr marL="0" indent="0">
              <a:buNone/>
            </a:pPr>
            <a:r>
              <a:rPr lang="en-ZA" sz="3200" dirty="0"/>
              <a:t> </a:t>
            </a:r>
            <a:r>
              <a:rPr lang="en-ZA" sz="3200" dirty="0" smtClean="0"/>
              <a:t>                              of sufferings: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1) remember omissions;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       be </a:t>
            </a:r>
            <a:r>
              <a:rPr lang="en-US" sz="3200" b="1" dirty="0" smtClean="0">
                <a:solidFill>
                  <a:srgbClr val="FF0000"/>
                </a:solidFill>
              </a:rPr>
              <a:t>more attentive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2) establish </a:t>
            </a:r>
            <a:r>
              <a:rPr lang="en-US" sz="3200" b="1" dirty="0" smtClean="0">
                <a:solidFill>
                  <a:srgbClr val="7030A0"/>
                </a:solidFill>
              </a:rPr>
              <a:t>patterns in worship 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- at least one element in a service</a:t>
            </a:r>
          </a:p>
          <a:p>
            <a:pPr marL="0" indent="0">
              <a:buNone/>
            </a:pP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384950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             5 practical steps:</a:t>
            </a:r>
            <a:endParaRPr lang="en-ZA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7043" y="2139808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             1) </a:t>
            </a:r>
            <a:r>
              <a:rPr lang="en-US" sz="3600" b="1" dirty="0" smtClean="0">
                <a:solidFill>
                  <a:srgbClr val="FF0000"/>
                </a:solidFill>
              </a:rPr>
              <a:t>Teaching and preaching</a:t>
            </a:r>
            <a:endParaRPr lang="en-US" sz="3600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2800" dirty="0" smtClean="0"/>
              <a:t>         Include </a:t>
            </a:r>
            <a:r>
              <a:rPr lang="en-US" sz="2800" dirty="0"/>
              <a:t>hard passages (whole of Job, Eccl, </a:t>
            </a:r>
            <a:endParaRPr lang="en-US" sz="2800" dirty="0" smtClean="0"/>
          </a:p>
          <a:p>
            <a:pPr marL="457200" lvl="1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Lam</a:t>
            </a:r>
            <a:r>
              <a:rPr lang="en-US" sz="2800" dirty="0"/>
              <a:t>, </a:t>
            </a:r>
            <a:r>
              <a:rPr lang="en-US" sz="2800" dirty="0" err="1" smtClean="0"/>
              <a:t>Pss</a:t>
            </a:r>
            <a:r>
              <a:rPr lang="en-US" sz="2800" dirty="0" smtClean="0"/>
              <a:t> </a:t>
            </a:r>
            <a:r>
              <a:rPr lang="en-US" sz="2800" dirty="0"/>
              <a:t>of lament)</a:t>
            </a:r>
          </a:p>
          <a:p>
            <a:pPr marL="0" indent="0">
              <a:buNone/>
            </a:pPr>
            <a:r>
              <a:rPr lang="en-US" sz="2800" dirty="0" smtClean="0"/>
              <a:t>             2) </a:t>
            </a:r>
            <a:r>
              <a:rPr lang="en-ZA" sz="3600" b="1" dirty="0">
                <a:solidFill>
                  <a:srgbClr val="FF0000"/>
                </a:solidFill>
              </a:rPr>
              <a:t>Practice of corporate lament </a:t>
            </a:r>
            <a:r>
              <a:rPr lang="en-ZA" sz="3600" b="1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ZA" sz="3600" b="1" dirty="0">
                <a:solidFill>
                  <a:srgbClr val="FF0000"/>
                </a:solidFill>
              </a:rPr>
              <a:t> </a:t>
            </a:r>
            <a:r>
              <a:rPr lang="en-ZA" sz="3600" b="1" dirty="0" smtClean="0">
                <a:solidFill>
                  <a:srgbClr val="FF0000"/>
                </a:solidFill>
              </a:rPr>
              <a:t>         </a:t>
            </a:r>
            <a:r>
              <a:rPr lang="en-ZA" sz="2800" dirty="0" smtClean="0"/>
              <a:t>(</a:t>
            </a:r>
            <a:r>
              <a:rPr lang="en-ZA" sz="2800" dirty="0"/>
              <a:t>standing </a:t>
            </a:r>
            <a:r>
              <a:rPr lang="en-ZA" sz="2800" dirty="0" smtClean="0"/>
              <a:t>with those </a:t>
            </a:r>
            <a:r>
              <a:rPr lang="en-ZA" sz="2800" dirty="0"/>
              <a:t>who suffer</a:t>
            </a:r>
            <a:r>
              <a:rPr lang="en-ZA" sz="2800" dirty="0" smtClean="0"/>
              <a:t>)</a:t>
            </a:r>
          </a:p>
          <a:p>
            <a:pPr marL="0" indent="0">
              <a:buNone/>
            </a:pPr>
            <a:r>
              <a:rPr lang="en-ZA" sz="2800" dirty="0" smtClean="0"/>
              <a:t>		    We </a:t>
            </a:r>
            <a:r>
              <a:rPr lang="en-ZA" sz="2800" dirty="0"/>
              <a:t>need to be able to enter into the </a:t>
            </a:r>
            <a:r>
              <a:rPr lang="en-ZA" sz="2800" dirty="0" smtClean="0"/>
              <a:t>pain</a:t>
            </a:r>
          </a:p>
          <a:p>
            <a:pPr marL="0" indent="0">
              <a:buNone/>
            </a:pPr>
            <a:r>
              <a:rPr lang="en-ZA" sz="2800" dirty="0"/>
              <a:t> </a:t>
            </a:r>
            <a:r>
              <a:rPr lang="en-ZA" sz="2800" dirty="0" smtClean="0"/>
              <a:t>         of the other</a:t>
            </a:r>
            <a:r>
              <a:rPr lang="en-ZA" sz="2800" dirty="0"/>
              <a:t>, </a:t>
            </a:r>
            <a:r>
              <a:rPr lang="en-ZA" sz="2800" dirty="0" smtClean="0"/>
              <a:t>“</a:t>
            </a:r>
            <a:r>
              <a:rPr lang="en-ZA" sz="2800" b="1" dirty="0">
                <a:solidFill>
                  <a:srgbClr val="7030A0"/>
                </a:solidFill>
              </a:rPr>
              <a:t>weep with those who </a:t>
            </a:r>
            <a:r>
              <a:rPr lang="en-ZA" sz="2800" b="1" dirty="0" smtClean="0">
                <a:solidFill>
                  <a:srgbClr val="7030A0"/>
                </a:solidFill>
              </a:rPr>
              <a:t>weep</a:t>
            </a:r>
            <a:r>
              <a:rPr lang="en-ZA" sz="2800" dirty="0"/>
              <a:t>”.</a:t>
            </a:r>
            <a:endParaRPr lang="en-ZA" sz="2800" dirty="0" smtClean="0"/>
          </a:p>
          <a:p>
            <a:pPr marL="0" indent="0">
              <a:buNone/>
            </a:pPr>
            <a:r>
              <a:rPr lang="en-US" sz="2800" dirty="0" smtClean="0"/>
              <a:t> </a:t>
            </a:r>
            <a:endParaRPr lang="en-ZA" sz="2800" dirty="0"/>
          </a:p>
          <a:p>
            <a:pPr>
              <a:buAutoNum type="arabicParenR"/>
            </a:pPr>
            <a:endParaRPr lang="en-US" sz="2800" dirty="0" smtClean="0"/>
          </a:p>
          <a:p>
            <a:pPr marL="457200" lvl="1" indent="0">
              <a:buNone/>
            </a:pP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284115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               5 </a:t>
            </a:r>
            <a:r>
              <a:rPr lang="en-US" sz="4400" b="1" dirty="0"/>
              <a:t>practical </a:t>
            </a:r>
            <a:r>
              <a:rPr lang="en-US" sz="4400" b="1" dirty="0" smtClean="0"/>
              <a:t>steps:</a:t>
            </a:r>
            <a:endParaRPr lang="en-Z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2516" y="2139808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	3) </a:t>
            </a:r>
            <a:r>
              <a:rPr lang="en-ZA" sz="2800" dirty="0"/>
              <a:t>Introduction of </a:t>
            </a:r>
            <a:r>
              <a:rPr lang="en-ZA" sz="3600" b="1" dirty="0">
                <a:solidFill>
                  <a:srgbClr val="FF0000"/>
                </a:solidFill>
              </a:rPr>
              <a:t>worship </a:t>
            </a:r>
            <a:r>
              <a:rPr lang="en-ZA" sz="3600" b="1" dirty="0" smtClean="0">
                <a:solidFill>
                  <a:srgbClr val="FF0000"/>
                </a:solidFill>
              </a:rPr>
              <a:t>songs </a:t>
            </a:r>
            <a:r>
              <a:rPr lang="en-ZA" sz="3600" b="1" dirty="0">
                <a:solidFill>
                  <a:srgbClr val="FF0000"/>
                </a:solidFill>
              </a:rPr>
              <a:t>which </a:t>
            </a:r>
            <a:endParaRPr lang="en-ZA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ZA" sz="3600" b="1" dirty="0">
                <a:solidFill>
                  <a:srgbClr val="FF0000"/>
                </a:solidFill>
              </a:rPr>
              <a:t> </a:t>
            </a:r>
            <a:r>
              <a:rPr lang="en-ZA" sz="3600" b="1" dirty="0" smtClean="0">
                <a:solidFill>
                  <a:srgbClr val="FF0000"/>
                </a:solidFill>
              </a:rPr>
              <a:t>      include sustained lament</a:t>
            </a:r>
          </a:p>
          <a:p>
            <a:pPr marL="0" indent="0">
              <a:buNone/>
            </a:pPr>
            <a:r>
              <a:rPr lang="en-US" sz="2800" dirty="0" smtClean="0"/>
              <a:t>     Sing </a:t>
            </a:r>
            <a:r>
              <a:rPr lang="en-US" sz="2800" b="1" dirty="0" smtClean="0">
                <a:solidFill>
                  <a:srgbClr val="7030A0"/>
                </a:solidFill>
              </a:rPr>
              <a:t>whole psalm</a:t>
            </a:r>
            <a:r>
              <a:rPr lang="en-US" sz="2800" dirty="0" smtClean="0"/>
              <a:t>, without additions or changes 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 4) </a:t>
            </a:r>
            <a:r>
              <a:rPr lang="en-ZA" sz="3600" b="1" dirty="0">
                <a:solidFill>
                  <a:srgbClr val="FF0000"/>
                </a:solidFill>
              </a:rPr>
              <a:t>Reading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of biblical </a:t>
            </a:r>
            <a:r>
              <a:rPr lang="en-US" sz="3600" b="1" dirty="0">
                <a:solidFill>
                  <a:srgbClr val="FF0000"/>
                </a:solidFill>
              </a:rPr>
              <a:t>laments</a:t>
            </a:r>
            <a:endParaRPr lang="en-ZA" sz="3600" b="1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US" sz="2800" dirty="0" smtClean="0"/>
              <a:t>- for individual to express him/herself</a:t>
            </a:r>
          </a:p>
          <a:p>
            <a:pPr marL="914400" lvl="2" indent="0">
              <a:buNone/>
            </a:pPr>
            <a:r>
              <a:rPr lang="en-US" sz="2800" dirty="0" smtClean="0"/>
              <a:t>- as prayer, part of corporate liturgy </a:t>
            </a:r>
          </a:p>
          <a:p>
            <a:pPr marL="914400" lvl="2" indent="0">
              <a:buNone/>
            </a:pPr>
            <a:r>
              <a:rPr lang="en-US" sz="2800" dirty="0" smtClean="0"/>
              <a:t>- sufferers use form to compose own laments 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30686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                5 </a:t>
            </a:r>
            <a:r>
              <a:rPr lang="en-US" sz="4400" b="1" dirty="0"/>
              <a:t>practical </a:t>
            </a:r>
            <a:r>
              <a:rPr lang="en-US" sz="4400" b="1" dirty="0" smtClean="0"/>
              <a:t>steps:</a:t>
            </a:r>
            <a:endParaRPr lang="en-ZA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2126" y="1930400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5) </a:t>
            </a:r>
            <a:r>
              <a:rPr lang="en-US" sz="3600" b="1" dirty="0">
                <a:solidFill>
                  <a:srgbClr val="FF0000"/>
                </a:solidFill>
              </a:rPr>
              <a:t>Establish </a:t>
            </a:r>
            <a:r>
              <a:rPr lang="en-US" sz="3600" b="1" dirty="0" smtClean="0">
                <a:solidFill>
                  <a:srgbClr val="FF0000"/>
                </a:solidFill>
              </a:rPr>
              <a:t>lament </a:t>
            </a:r>
            <a:r>
              <a:rPr lang="en-US" sz="3600" b="1" dirty="0">
                <a:solidFill>
                  <a:srgbClr val="FF0000"/>
                </a:solidFill>
              </a:rPr>
              <a:t>rituals 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sz="2800" b="1" dirty="0" smtClean="0">
                <a:solidFill>
                  <a:srgbClr val="7030A0"/>
                </a:solidFill>
              </a:rPr>
              <a:t>Special services </a:t>
            </a:r>
            <a:r>
              <a:rPr lang="en-US" sz="2800" dirty="0" smtClean="0"/>
              <a:t>for local / national tragedies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or for people to bring personal concerns. 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Include music, symbolism, name concern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publicly. </a:t>
            </a:r>
          </a:p>
          <a:p>
            <a:pPr>
              <a:buFontTx/>
              <a:buChar char="-"/>
            </a:pPr>
            <a:r>
              <a:rPr lang="en-US" sz="2800" b="1" dirty="0" smtClean="0">
                <a:solidFill>
                  <a:srgbClr val="7030A0"/>
                </a:solidFill>
              </a:rPr>
              <a:t>Responsive prayers </a:t>
            </a:r>
            <a:r>
              <a:rPr lang="en-US" sz="2800" dirty="0" smtClean="0"/>
              <a:t>or pastoral prayer with lament refrains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124014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           Lament is costly, and crucial -</a:t>
            </a:r>
            <a:endParaRPr lang="en-ZA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7697" y="1930400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3600" dirty="0" smtClean="0"/>
              <a:t>it </a:t>
            </a:r>
            <a:r>
              <a:rPr lang="en-ZA" sz="3600" dirty="0"/>
              <a:t>unleashes </a:t>
            </a:r>
            <a:r>
              <a:rPr lang="en-ZA" sz="3600" dirty="0" smtClean="0"/>
              <a:t>compassion, </a:t>
            </a:r>
          </a:p>
          <a:p>
            <a:pPr marL="0" indent="0">
              <a:buNone/>
            </a:pPr>
            <a:r>
              <a:rPr lang="en-ZA" sz="3600" dirty="0" smtClean="0"/>
              <a:t>      joins </a:t>
            </a:r>
            <a:r>
              <a:rPr lang="en-ZA" sz="3600" dirty="0"/>
              <a:t>us to God’s compassion, </a:t>
            </a:r>
            <a:endParaRPr lang="en-ZA" sz="3600" dirty="0" smtClean="0"/>
          </a:p>
          <a:p>
            <a:pPr marL="0" indent="0">
              <a:buNone/>
            </a:pPr>
            <a:r>
              <a:rPr lang="en-ZA" sz="3600" dirty="0"/>
              <a:t> </a:t>
            </a:r>
            <a:r>
              <a:rPr lang="en-ZA" sz="3600" dirty="0" smtClean="0"/>
              <a:t>       thus </a:t>
            </a:r>
            <a:r>
              <a:rPr lang="en-ZA" sz="3600" dirty="0"/>
              <a:t>is </a:t>
            </a:r>
            <a:r>
              <a:rPr lang="en-ZA" sz="3600" dirty="0" smtClean="0"/>
              <a:t>a </a:t>
            </a:r>
            <a:r>
              <a:rPr lang="en-ZA" sz="3600" dirty="0"/>
              <a:t>pathway to </a:t>
            </a:r>
            <a:r>
              <a:rPr lang="en-ZA" sz="3600" b="1" dirty="0">
                <a:solidFill>
                  <a:srgbClr val="7030A0"/>
                </a:solidFill>
              </a:rPr>
              <a:t>hope</a:t>
            </a:r>
            <a:r>
              <a:rPr lang="en-ZA" sz="3600" dirty="0"/>
              <a:t> </a:t>
            </a:r>
            <a:r>
              <a:rPr lang="en-ZA" sz="3600" dirty="0" smtClean="0"/>
              <a:t> </a:t>
            </a:r>
            <a:r>
              <a:rPr lang="en-ZA" sz="2400" dirty="0" smtClean="0"/>
              <a:t>(</a:t>
            </a:r>
            <a:r>
              <a:rPr lang="en-ZA" sz="2400" dirty="0"/>
              <a:t>Hickey). </a:t>
            </a:r>
            <a:endParaRPr lang="en-ZA" sz="2400" dirty="0" smtClean="0"/>
          </a:p>
          <a:p>
            <a:pPr marL="0" indent="0">
              <a:buNone/>
            </a:pPr>
            <a:endParaRPr lang="en-ZA" sz="3600" dirty="0"/>
          </a:p>
          <a:p>
            <a:pPr marL="0" indent="0">
              <a:buNone/>
            </a:pPr>
            <a:r>
              <a:rPr lang="en-ZA" sz="3600" dirty="0" smtClean="0"/>
              <a:t>It enables suffering </a:t>
            </a:r>
            <a:r>
              <a:rPr lang="en-ZA" sz="3600" dirty="0"/>
              <a:t>people </a:t>
            </a:r>
            <a:endParaRPr lang="en-ZA" sz="3600" dirty="0" smtClean="0"/>
          </a:p>
          <a:p>
            <a:pPr marL="0" indent="0">
              <a:buNone/>
            </a:pPr>
            <a:r>
              <a:rPr lang="en-ZA" sz="3600" dirty="0"/>
              <a:t> </a:t>
            </a:r>
            <a:r>
              <a:rPr lang="en-ZA" sz="3600" dirty="0" smtClean="0"/>
              <a:t>                    to </a:t>
            </a:r>
            <a:r>
              <a:rPr lang="en-ZA" sz="3600" b="1" dirty="0" err="1" smtClean="0">
                <a:solidFill>
                  <a:srgbClr val="FF0000"/>
                </a:solidFill>
              </a:rPr>
              <a:t>wor</a:t>
            </a:r>
            <a:r>
              <a:rPr lang="en-ZA" sz="3600" dirty="0" smtClean="0"/>
              <a:t>-</a:t>
            </a:r>
            <a:r>
              <a:rPr lang="en-ZA" sz="3600" dirty="0" err="1" smtClean="0"/>
              <a:t>th</a:t>
            </a:r>
            <a:r>
              <a:rPr lang="en-ZA" sz="3600" dirty="0" smtClean="0"/>
              <a:t>-</a:t>
            </a:r>
            <a:r>
              <a:rPr lang="en-ZA" sz="3600" b="1" dirty="0" smtClean="0">
                <a:solidFill>
                  <a:srgbClr val="FF0000"/>
                </a:solidFill>
              </a:rPr>
              <a:t>ship</a:t>
            </a:r>
            <a:r>
              <a:rPr lang="en-ZA" sz="3600" dirty="0" smtClean="0"/>
              <a:t> </a:t>
            </a:r>
            <a:r>
              <a:rPr lang="en-ZA" sz="3600" dirty="0"/>
              <a:t>God</a:t>
            </a:r>
          </a:p>
        </p:txBody>
      </p:sp>
    </p:spTree>
    <p:extLst>
      <p:ext uri="{BB962C8B-B14F-4D97-AF65-F5344CB8AC3E}">
        <p14:creationId xmlns:p14="http://schemas.microsoft.com/office/powerpoint/2010/main" val="120973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</a:t>
            </a:r>
            <a:r>
              <a:rPr lang="en-US" b="1" dirty="0" smtClean="0">
                <a:solidFill>
                  <a:srgbClr val="00B050"/>
                </a:solidFill>
              </a:rPr>
              <a:t>Are minor chords off-key?</a:t>
            </a:r>
            <a:endParaRPr lang="en-ZA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6752" y="2098243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In music, major and minor are part of scales.</a:t>
            </a:r>
          </a:p>
          <a:p>
            <a:pPr marL="0" indent="0">
              <a:buNone/>
            </a:pPr>
            <a:r>
              <a:rPr lang="en-US" sz="3200" dirty="0" smtClean="0"/>
              <a:t> 		      The composer uses both.</a:t>
            </a:r>
          </a:p>
          <a:p>
            <a:endParaRPr lang="en-US" sz="2800" dirty="0" smtClean="0"/>
          </a:p>
          <a:p>
            <a:pPr marL="0" indent="0">
              <a:buNone/>
            </a:pPr>
            <a:r>
              <a:rPr lang="en-US" sz="3200" dirty="0" smtClean="0"/>
              <a:t>In life, praise and lament are part of seasons.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	The Creator provides both.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           </a:t>
            </a:r>
            <a:r>
              <a:rPr lang="en-US" sz="3200" b="1" dirty="0" smtClean="0">
                <a:solidFill>
                  <a:srgbClr val="FF0000"/>
                </a:solidFill>
              </a:rPr>
              <a:t>We need lament! </a:t>
            </a:r>
            <a:endParaRPr lang="en-ZA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45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</a:t>
            </a:r>
            <a:r>
              <a:rPr lang="en-US" sz="4000" b="1" dirty="0" smtClean="0">
                <a:solidFill>
                  <a:srgbClr val="00B050"/>
                </a:solidFill>
              </a:rPr>
              <a:t>Essence of lament: </a:t>
            </a:r>
            <a:br>
              <a:rPr lang="en-US" sz="4000" b="1" dirty="0" smtClean="0">
                <a:solidFill>
                  <a:srgbClr val="00B050"/>
                </a:solidFill>
              </a:rPr>
            </a:br>
            <a:r>
              <a:rPr lang="en-US" sz="4000" b="1" dirty="0">
                <a:solidFill>
                  <a:srgbClr val="00B050"/>
                </a:solidFill>
              </a:rPr>
              <a:t> </a:t>
            </a:r>
            <a:r>
              <a:rPr lang="en-US" sz="4000" b="1" dirty="0" smtClean="0">
                <a:solidFill>
                  <a:srgbClr val="00B050"/>
                </a:solidFill>
              </a:rPr>
              <a:t>                        </a:t>
            </a:r>
            <a:r>
              <a:rPr lang="en-US" sz="4000" b="1" dirty="0" smtClean="0">
                <a:solidFill>
                  <a:schemeClr val="tx1"/>
                </a:solidFill>
              </a:rPr>
              <a:t>an act of </a:t>
            </a:r>
            <a:r>
              <a:rPr lang="en-US" sz="4000" b="1" dirty="0" smtClean="0">
                <a:solidFill>
                  <a:srgbClr val="7030A0"/>
                </a:solidFill>
              </a:rPr>
              <a:t>faith</a:t>
            </a:r>
            <a:endParaRPr lang="en-ZA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0661" y="1930400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dirty="0" smtClean="0"/>
              <a:t>		</a:t>
            </a:r>
          </a:p>
          <a:p>
            <a:pPr marL="0" indent="0">
              <a:buNone/>
            </a:pPr>
            <a:r>
              <a:rPr lang="en-US" sz="3200" dirty="0" smtClean="0"/>
              <a:t>          Not wanting to give up 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rgbClr val="7030A0"/>
                </a:solidFill>
              </a:rPr>
              <a:t>                        relationship</a:t>
            </a:r>
            <a:r>
              <a:rPr lang="en-US" sz="3200" dirty="0" smtClean="0"/>
              <a:t> with God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(when </a:t>
            </a:r>
            <a:r>
              <a:rPr lang="en-US" sz="3200" b="1" dirty="0" smtClean="0">
                <a:solidFill>
                  <a:srgbClr val="00B050"/>
                </a:solidFill>
              </a:rPr>
              <a:t>experience</a:t>
            </a:r>
            <a:r>
              <a:rPr lang="en-US" sz="3200" dirty="0" smtClean="0"/>
              <a:t> does not match </a:t>
            </a:r>
            <a:r>
              <a:rPr lang="en-US" sz="3200" b="1" dirty="0" smtClean="0">
                <a:solidFill>
                  <a:srgbClr val="00B050"/>
                </a:solidFill>
              </a:rPr>
              <a:t>belief</a:t>
            </a:r>
            <a:r>
              <a:rPr lang="en-US" sz="3200" dirty="0" smtClean="0"/>
              <a:t>)</a:t>
            </a:r>
          </a:p>
          <a:p>
            <a:pPr marL="0" indent="0">
              <a:buNone/>
            </a:pPr>
            <a:endParaRPr lang="en-ZA" sz="3200" dirty="0"/>
          </a:p>
          <a:p>
            <a:pPr marL="0" indent="0">
              <a:buNone/>
            </a:pPr>
            <a:r>
              <a:rPr lang="en-ZA" sz="3200" dirty="0" smtClean="0"/>
              <a:t>		Thus lament is </a:t>
            </a:r>
            <a:r>
              <a:rPr lang="en-ZA" sz="3200" b="1" dirty="0" smtClean="0">
                <a:solidFill>
                  <a:srgbClr val="FF0000"/>
                </a:solidFill>
              </a:rPr>
              <a:t>WOR-TH-ship</a:t>
            </a:r>
          </a:p>
          <a:p>
            <a:pPr marL="0" indent="0">
              <a:buNone/>
            </a:pP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</a:rPr>
              <a:t>                    </a:t>
            </a:r>
            <a:r>
              <a:rPr lang="en-US" sz="3200" dirty="0" smtClean="0">
                <a:solidFill>
                  <a:schemeClr val="tx1"/>
                </a:solidFill>
              </a:rPr>
              <a:t>(recognizing</a:t>
            </a:r>
            <a:r>
              <a:rPr lang="en-US" sz="3200" b="1" dirty="0" smtClean="0">
                <a:solidFill>
                  <a:srgbClr val="FF0000"/>
                </a:solidFill>
              </a:rPr>
              <a:t> God’s worth</a:t>
            </a:r>
            <a:r>
              <a:rPr lang="en-US" sz="3200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221240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</a:rPr>
              <a:t>            Elements of biblical lament </a:t>
            </a:r>
            <a:endParaRPr lang="en-ZA" sz="40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171" y="1744952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ZA" dirty="0" smtClean="0"/>
              <a:t>		</a:t>
            </a:r>
            <a:r>
              <a:rPr lang="en-ZA" sz="3200" dirty="0" smtClean="0"/>
              <a:t>1) address </a:t>
            </a:r>
            <a:r>
              <a:rPr lang="en-ZA" sz="3200" dirty="0"/>
              <a:t>to God, </a:t>
            </a:r>
            <a:endParaRPr lang="en-ZA" sz="3200" dirty="0" smtClean="0"/>
          </a:p>
          <a:p>
            <a:pPr marL="0" indent="0">
              <a:buNone/>
            </a:pPr>
            <a:r>
              <a:rPr lang="en-ZA" sz="3200" dirty="0" smtClean="0"/>
              <a:t>		2) complaint / protest </a:t>
            </a:r>
          </a:p>
          <a:p>
            <a:pPr marL="0" indent="0">
              <a:buNone/>
            </a:pPr>
            <a:r>
              <a:rPr lang="en-ZA" sz="3200" dirty="0" smtClean="0"/>
              <a:t>		3) requests (often includes </a:t>
            </a:r>
            <a:r>
              <a:rPr lang="en-ZA" sz="3200" dirty="0"/>
              <a:t>a request for </a:t>
            </a:r>
            <a:endParaRPr lang="en-ZA" sz="3200" dirty="0" smtClean="0"/>
          </a:p>
          <a:p>
            <a:pPr marL="0" indent="0">
              <a:buNone/>
            </a:pPr>
            <a:r>
              <a:rPr lang="en-ZA" sz="3200" dirty="0"/>
              <a:t>	</a:t>
            </a:r>
            <a:r>
              <a:rPr lang="en-ZA" sz="3200" dirty="0" smtClean="0"/>
              <a:t>	    justice) </a:t>
            </a:r>
          </a:p>
          <a:p>
            <a:pPr marL="0" indent="0">
              <a:buNone/>
            </a:pPr>
            <a:r>
              <a:rPr lang="en-ZA" sz="3200" dirty="0" smtClean="0"/>
              <a:t>		4) affirmations </a:t>
            </a:r>
            <a:r>
              <a:rPr lang="en-ZA" sz="3200" dirty="0"/>
              <a:t>of </a:t>
            </a:r>
            <a:r>
              <a:rPr lang="en-ZA" sz="3200" dirty="0" smtClean="0"/>
              <a:t>faith</a:t>
            </a:r>
          </a:p>
          <a:p>
            <a:pPr marL="0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	5) vow to praise (sometimes)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46331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           History of lament in the Church  </a:t>
            </a:r>
            <a:endParaRPr lang="en-ZA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0334" y="1930400"/>
            <a:ext cx="8596668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	1) </a:t>
            </a:r>
            <a:r>
              <a:rPr lang="en-ZA" sz="32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biblical </a:t>
            </a:r>
            <a:r>
              <a:rPr lang="en-ZA" sz="32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times: often </a:t>
            </a:r>
            <a:r>
              <a:rPr lang="en-ZA" sz="32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set to music for </a:t>
            </a:r>
            <a:endParaRPr lang="en-ZA" sz="3200" dirty="0" smtClean="0"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ZA" sz="32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ZA" sz="32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community </a:t>
            </a:r>
            <a:r>
              <a:rPr lang="en-ZA" sz="3200" dirty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to </a:t>
            </a:r>
            <a:r>
              <a:rPr lang="en-ZA" sz="3200" b="1" dirty="0" smtClean="0">
                <a:solidFill>
                  <a:srgbClr val="FF0000"/>
                </a:solidFill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sing</a:t>
            </a:r>
            <a:r>
              <a:rPr lang="en-ZA" sz="3200" b="1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3200" dirty="0" smtClean="0">
                <a:latin typeface="+mj-lt"/>
                <a:ea typeface="Arial Unicode MS" panose="020B0604020202020204" pitchFamily="34" charset="-128"/>
                <a:cs typeface="Arial Unicode MS" panose="020B0604020202020204" pitchFamily="34" charset="-128"/>
              </a:rPr>
              <a:t>(“for choir director”)</a:t>
            </a:r>
            <a:endParaRPr lang="en-ZA" sz="3200" dirty="0" smtClean="0">
              <a:latin typeface="+mj-l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en-US" sz="3200" dirty="0" smtClean="0">
                <a:latin typeface="+mj-lt"/>
              </a:rPr>
              <a:t>	2) 15</a:t>
            </a:r>
            <a:r>
              <a:rPr lang="en-US" sz="3200" baseline="30000" dirty="0" smtClean="0">
                <a:latin typeface="+mj-lt"/>
              </a:rPr>
              <a:t>th</a:t>
            </a:r>
            <a:r>
              <a:rPr lang="en-US" sz="3200" dirty="0" smtClean="0">
                <a:latin typeface="+mj-lt"/>
              </a:rPr>
              <a:t>-16</a:t>
            </a:r>
            <a:r>
              <a:rPr lang="en-US" sz="3200" baseline="30000" dirty="0" smtClean="0">
                <a:latin typeface="+mj-lt"/>
              </a:rPr>
              <a:t>th</a:t>
            </a:r>
            <a:r>
              <a:rPr lang="en-US" sz="3200" dirty="0" smtClean="0">
                <a:latin typeface="+mj-lt"/>
              </a:rPr>
              <a:t>: Luther, “theology of the cross”:</a:t>
            </a:r>
          </a:p>
          <a:p>
            <a:pPr marL="0" indent="0">
              <a:buNone/>
            </a:pPr>
            <a:r>
              <a:rPr lang="en-US" sz="3200" dirty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       express pain; 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lament but also faith</a:t>
            </a:r>
          </a:p>
          <a:p>
            <a:pPr marL="0" indent="0">
              <a:buNone/>
            </a:pPr>
            <a:r>
              <a:rPr lang="en-US" sz="3200" dirty="0" smtClean="0">
                <a:latin typeface="+mj-lt"/>
              </a:rPr>
              <a:t>	3) 19</a:t>
            </a:r>
            <a:r>
              <a:rPr lang="en-US" sz="3200" baseline="30000" dirty="0" smtClean="0">
                <a:latin typeface="+mj-lt"/>
              </a:rPr>
              <a:t>th</a:t>
            </a:r>
            <a:r>
              <a:rPr lang="en-US" sz="3200" dirty="0" smtClean="0">
                <a:latin typeface="+mj-lt"/>
              </a:rPr>
              <a:t>: 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hymns</a:t>
            </a:r>
            <a:r>
              <a:rPr lang="en-US" sz="3200" dirty="0" smtClean="0">
                <a:latin typeface="+mj-lt"/>
              </a:rPr>
              <a:t> (Watts, Wesley), </a:t>
            </a:r>
          </a:p>
          <a:p>
            <a:pPr marL="0" indent="0">
              <a:buNone/>
            </a:pPr>
            <a:r>
              <a:rPr lang="en-US" sz="3200" dirty="0">
                <a:latin typeface="+mj-lt"/>
              </a:rPr>
              <a:t> </a:t>
            </a:r>
            <a:r>
              <a:rPr lang="en-US" sz="3200" dirty="0" smtClean="0">
                <a:latin typeface="+mj-lt"/>
              </a:rPr>
              <a:t>       “sorrow songs” (African-Americans)</a:t>
            </a:r>
          </a:p>
          <a:p>
            <a:pPr marL="0" indent="0">
              <a:buNone/>
            </a:pPr>
            <a:r>
              <a:rPr lang="en-US" sz="3200" dirty="0" smtClean="0">
                <a:latin typeface="+mj-lt"/>
              </a:rPr>
              <a:t>	4) 1980s: </a:t>
            </a:r>
            <a:r>
              <a:rPr lang="en-US" sz="3200" b="1" dirty="0" smtClean="0">
                <a:solidFill>
                  <a:srgbClr val="FF0000"/>
                </a:solidFill>
                <a:latin typeface="+mj-lt"/>
              </a:rPr>
              <a:t>praise and worship choruses  </a:t>
            </a:r>
            <a:endParaRPr lang="en-ZA" sz="32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3053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1116" y="1930400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3200" dirty="0" smtClean="0"/>
              <a:t>           Somewhere </a:t>
            </a:r>
            <a:r>
              <a:rPr lang="en-ZA" sz="3200" dirty="0"/>
              <a:t>along the way, </a:t>
            </a:r>
            <a:endParaRPr lang="en-ZA" sz="3200" dirty="0" smtClean="0"/>
          </a:p>
          <a:p>
            <a:pPr marL="0" indent="0">
              <a:buNone/>
            </a:pPr>
            <a:r>
              <a:rPr lang="en-ZA" sz="3200" dirty="0" smtClean="0"/>
              <a:t>      we </a:t>
            </a:r>
            <a:r>
              <a:rPr lang="en-ZA" sz="3200" dirty="0"/>
              <a:t>modern Christians began thinking of </a:t>
            </a:r>
            <a:r>
              <a:rPr lang="en-ZA" sz="3200" dirty="0" smtClean="0"/>
              <a:t>             </a:t>
            </a:r>
          </a:p>
          <a:p>
            <a:pPr marL="0" indent="0">
              <a:buNone/>
            </a:pPr>
            <a:r>
              <a:rPr lang="en-ZA" sz="3200" dirty="0"/>
              <a:t> </a:t>
            </a:r>
            <a:r>
              <a:rPr lang="en-ZA" sz="3200" dirty="0" smtClean="0"/>
              <a:t>                 lament </a:t>
            </a:r>
            <a:r>
              <a:rPr lang="en-ZA" sz="3200" dirty="0"/>
              <a:t>as </a:t>
            </a:r>
            <a:r>
              <a:rPr lang="en-ZA" sz="3200" b="1" dirty="0">
                <a:solidFill>
                  <a:srgbClr val="FF0000"/>
                </a:solidFill>
              </a:rPr>
              <a:t>optional </a:t>
            </a:r>
            <a:endParaRPr lang="en-ZA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ZA" sz="3200" dirty="0" smtClean="0"/>
              <a:t>      instead </a:t>
            </a:r>
            <a:r>
              <a:rPr lang="en-ZA" sz="3200" dirty="0"/>
              <a:t>of </a:t>
            </a:r>
            <a:endParaRPr lang="en-ZA" sz="3200" dirty="0" smtClean="0"/>
          </a:p>
          <a:p>
            <a:pPr marL="0" indent="0">
              <a:buNone/>
            </a:pPr>
            <a:r>
              <a:rPr lang="en-ZA" sz="3200" dirty="0" smtClean="0"/>
              <a:t>           a </a:t>
            </a:r>
            <a:r>
              <a:rPr lang="en-ZA" sz="3200" b="1" dirty="0">
                <a:solidFill>
                  <a:srgbClr val="FF0000"/>
                </a:solidFill>
              </a:rPr>
              <a:t>required</a:t>
            </a:r>
            <a:r>
              <a:rPr lang="en-ZA" sz="3200" dirty="0"/>
              <a:t> practice of the faith.” </a:t>
            </a:r>
            <a:endParaRPr lang="en-ZA" sz="3200" dirty="0" smtClean="0"/>
          </a:p>
          <a:p>
            <a:pPr marL="0" indent="0">
              <a:buNone/>
            </a:pPr>
            <a:r>
              <a:rPr lang="en-ZA" sz="3200" dirty="0" smtClean="0"/>
              <a:t>                                  (Gilliard)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338769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sz="4400" b="1" dirty="0" smtClean="0">
                <a:solidFill>
                  <a:srgbClr val="00B050"/>
                </a:solidFill>
              </a:rPr>
              <a:t>            Contemporary churches    </a:t>
            </a:r>
            <a:br>
              <a:rPr lang="en-ZA" sz="4400" b="1" dirty="0" smtClean="0">
                <a:solidFill>
                  <a:srgbClr val="00B050"/>
                </a:solidFill>
              </a:rPr>
            </a:br>
            <a:r>
              <a:rPr lang="en-ZA" sz="4400" b="1" dirty="0">
                <a:solidFill>
                  <a:srgbClr val="00B050"/>
                </a:solidFill>
              </a:rPr>
              <a:t> </a:t>
            </a:r>
            <a:r>
              <a:rPr lang="en-ZA" sz="4400" b="1" dirty="0" smtClean="0">
                <a:solidFill>
                  <a:srgbClr val="00B050"/>
                </a:solidFill>
              </a:rPr>
              <a:t>       provide few opportunities for</a:t>
            </a:r>
            <a:r>
              <a:rPr lang="en-ZA" b="1" dirty="0">
                <a:solidFill>
                  <a:srgbClr val="00B050"/>
                </a:solidFill>
              </a:rPr>
              <a:t/>
            </a:r>
            <a:br>
              <a:rPr lang="en-ZA" b="1" dirty="0">
                <a:solidFill>
                  <a:srgbClr val="00B050"/>
                </a:solidFill>
              </a:rPr>
            </a:br>
            <a:endParaRPr lang="en-ZA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4862" y="1765734"/>
            <a:ext cx="8596668" cy="38807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ZA" sz="4000" dirty="0" smtClean="0"/>
          </a:p>
          <a:p>
            <a:pPr marL="0" indent="0">
              <a:buNone/>
            </a:pPr>
            <a:r>
              <a:rPr lang="en-ZA" sz="4700" dirty="0" smtClean="0"/>
              <a:t> </a:t>
            </a:r>
            <a:r>
              <a:rPr lang="en-ZA" sz="4700" b="1" dirty="0" smtClean="0">
                <a:solidFill>
                  <a:srgbClr val="FF0000"/>
                </a:solidFill>
              </a:rPr>
              <a:t>expressing</a:t>
            </a:r>
            <a:r>
              <a:rPr lang="en-ZA" sz="4700" dirty="0" smtClean="0"/>
              <a:t> </a:t>
            </a:r>
            <a:r>
              <a:rPr lang="en-ZA" sz="4700" dirty="0"/>
              <a:t>our grief, despair, </a:t>
            </a:r>
            <a:r>
              <a:rPr lang="en-ZA" sz="4700" dirty="0" smtClean="0"/>
              <a:t>anguish </a:t>
            </a:r>
          </a:p>
          <a:p>
            <a:pPr marL="0" indent="0">
              <a:buNone/>
            </a:pPr>
            <a:endParaRPr lang="en-ZA" sz="4700" dirty="0" smtClean="0"/>
          </a:p>
          <a:p>
            <a:pPr marL="0" indent="0">
              <a:buNone/>
            </a:pPr>
            <a:r>
              <a:rPr lang="en-ZA" sz="4700" dirty="0" smtClean="0"/>
              <a:t>         in </a:t>
            </a:r>
            <a:r>
              <a:rPr lang="en-ZA" sz="4700" dirty="0"/>
              <a:t>the company of </a:t>
            </a:r>
            <a:r>
              <a:rPr lang="en-ZA" sz="4700" b="1" dirty="0">
                <a:solidFill>
                  <a:srgbClr val="FF0000"/>
                </a:solidFill>
              </a:rPr>
              <a:t>others</a:t>
            </a:r>
            <a:r>
              <a:rPr lang="en-ZA" sz="4700" dirty="0"/>
              <a:t> </a:t>
            </a:r>
            <a:endParaRPr lang="en-ZA" sz="4700" dirty="0" smtClean="0"/>
          </a:p>
          <a:p>
            <a:pPr marL="0" indent="0">
              <a:buNone/>
            </a:pPr>
            <a:endParaRPr lang="en-ZA" sz="4700" dirty="0" smtClean="0"/>
          </a:p>
          <a:p>
            <a:pPr marL="0" indent="0">
              <a:buNone/>
            </a:pPr>
            <a:r>
              <a:rPr lang="en-ZA" sz="4700" dirty="0"/>
              <a:t> </a:t>
            </a:r>
            <a:r>
              <a:rPr lang="en-ZA" sz="4700" dirty="0" smtClean="0"/>
              <a:t>   and </a:t>
            </a:r>
            <a:r>
              <a:rPr lang="en-ZA" sz="4700" dirty="0"/>
              <a:t>in the </a:t>
            </a:r>
            <a:r>
              <a:rPr lang="en-ZA" sz="4700" b="1" dirty="0">
                <a:solidFill>
                  <a:srgbClr val="FF0000"/>
                </a:solidFill>
              </a:rPr>
              <a:t>context of faith </a:t>
            </a:r>
            <a:r>
              <a:rPr lang="en-ZA" sz="4700" dirty="0"/>
              <a:t>in God. </a:t>
            </a:r>
            <a:endParaRPr lang="en-ZA" sz="4700" dirty="0" smtClean="0"/>
          </a:p>
          <a:p>
            <a:pPr marL="0" indent="0">
              <a:buNone/>
            </a:pPr>
            <a:r>
              <a:rPr lang="en-ZA" sz="3200" dirty="0"/>
              <a:t> </a:t>
            </a:r>
            <a:r>
              <a:rPr lang="en-ZA" sz="3200" dirty="0" smtClean="0"/>
              <a:t>                                                  (Duff)</a:t>
            </a:r>
            <a:endParaRPr lang="en-ZA" sz="4300" dirty="0"/>
          </a:p>
        </p:txBody>
      </p:sp>
    </p:spTree>
    <p:extLst>
      <p:ext uri="{BB962C8B-B14F-4D97-AF65-F5344CB8AC3E}">
        <p14:creationId xmlns:p14="http://schemas.microsoft.com/office/powerpoint/2010/main" val="87142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00B050"/>
                </a:solidFill>
              </a:rPr>
              <a:t>          The result?  </a:t>
            </a:r>
            <a:endParaRPr lang="en-ZA" sz="44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9817484" cy="38807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                 </a:t>
            </a:r>
            <a:r>
              <a:rPr lang="en-US" sz="4800" b="1" dirty="0" smtClean="0">
                <a:solidFill>
                  <a:srgbClr val="FF0000"/>
                </a:solidFill>
              </a:rPr>
              <a:t>Church </a:t>
            </a:r>
          </a:p>
          <a:p>
            <a:pPr marL="0" indent="0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            </a:t>
            </a:r>
          </a:p>
          <a:p>
            <a:pPr marL="0" indent="0">
              <a:buNone/>
            </a:pP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</a:rPr>
              <a:t>                    LOSES </a:t>
            </a:r>
          </a:p>
          <a:p>
            <a:pPr marL="0" indent="0">
              <a:buNone/>
            </a:pPr>
            <a:endParaRPr lang="en-US" sz="4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                               her mission!</a:t>
            </a:r>
            <a:endParaRPr lang="en-ZA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99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Bahnschrift SemiLight Condensed" panose="020B0502040204020203" pitchFamily="34" charset="0"/>
              </a:rPr>
              <a:t>                          </a:t>
            </a:r>
            <a:r>
              <a:rPr lang="en-US" sz="4800" b="1" dirty="0" smtClean="0">
                <a:solidFill>
                  <a:srgbClr val="00B050"/>
                </a:solidFill>
                <a:latin typeface="Bahnschrift SemiLight Condensed" panose="020B0502040204020203" pitchFamily="34" charset="0"/>
              </a:rPr>
              <a:t>lament + hope</a:t>
            </a:r>
            <a:endParaRPr lang="en-ZA" sz="4800" b="1" dirty="0">
              <a:solidFill>
                <a:srgbClr val="00B050"/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8480" y="1930400"/>
            <a:ext cx="8596668" cy="38807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3600" dirty="0" smtClean="0"/>
              <a:t>  The </a:t>
            </a:r>
            <a:r>
              <a:rPr lang="en-ZA" sz="3600" b="1" dirty="0">
                <a:solidFill>
                  <a:srgbClr val="7030A0"/>
                </a:solidFill>
              </a:rPr>
              <a:t>church’s</a:t>
            </a:r>
            <a:r>
              <a:rPr lang="en-ZA" sz="3600" dirty="0"/>
              <a:t> mission and </a:t>
            </a:r>
            <a:r>
              <a:rPr lang="en-ZA" sz="3600" b="1" dirty="0">
                <a:solidFill>
                  <a:srgbClr val="7030A0"/>
                </a:solidFill>
              </a:rPr>
              <a:t>gift</a:t>
            </a:r>
            <a:r>
              <a:rPr lang="en-ZA" sz="3600" dirty="0"/>
              <a:t> in the </a:t>
            </a:r>
            <a:r>
              <a:rPr lang="en-ZA" sz="3600" dirty="0" smtClean="0"/>
              <a:t>   </a:t>
            </a:r>
          </a:p>
          <a:p>
            <a:pPr marL="0" indent="0">
              <a:buNone/>
            </a:pPr>
            <a:r>
              <a:rPr lang="en-ZA" sz="3600" dirty="0"/>
              <a:t> </a:t>
            </a:r>
            <a:r>
              <a:rPr lang="en-ZA" sz="3600" dirty="0" smtClean="0"/>
              <a:t>               world </a:t>
            </a:r>
            <a:r>
              <a:rPr lang="en-ZA" sz="3600" dirty="0"/>
              <a:t>is connected to </a:t>
            </a:r>
            <a:endParaRPr lang="en-ZA" sz="3600" dirty="0" smtClean="0"/>
          </a:p>
          <a:p>
            <a:pPr marL="0" indent="0">
              <a:buNone/>
            </a:pPr>
            <a:r>
              <a:rPr lang="en-ZA" sz="3600" dirty="0"/>
              <a:t> </a:t>
            </a:r>
            <a:r>
              <a:rPr lang="en-ZA" sz="3600" dirty="0" smtClean="0"/>
              <a:t>  her </a:t>
            </a:r>
            <a:r>
              <a:rPr lang="en-ZA" sz="3600" dirty="0"/>
              <a:t>ability to </a:t>
            </a:r>
            <a:r>
              <a:rPr lang="en-ZA" sz="3600" b="1" dirty="0">
                <a:solidFill>
                  <a:srgbClr val="FF0000"/>
                </a:solidFill>
              </a:rPr>
              <a:t>enter into the </a:t>
            </a:r>
            <a:r>
              <a:rPr lang="en-ZA" sz="3600" b="1" dirty="0" smtClean="0">
                <a:solidFill>
                  <a:srgbClr val="FF0000"/>
                </a:solidFill>
              </a:rPr>
              <a:t>          </a:t>
            </a:r>
          </a:p>
          <a:p>
            <a:pPr marL="0" indent="0">
              <a:buNone/>
            </a:pPr>
            <a:r>
              <a:rPr lang="en-ZA" sz="3600" b="1" dirty="0">
                <a:solidFill>
                  <a:srgbClr val="FF0000"/>
                </a:solidFill>
              </a:rPr>
              <a:t> </a:t>
            </a:r>
            <a:r>
              <a:rPr lang="en-ZA" sz="3600" b="1" dirty="0" smtClean="0">
                <a:solidFill>
                  <a:srgbClr val="FF0000"/>
                </a:solidFill>
              </a:rPr>
              <a:t>         experience </a:t>
            </a:r>
            <a:r>
              <a:rPr lang="en-ZA" sz="3600" b="1" dirty="0">
                <a:solidFill>
                  <a:srgbClr val="FF0000"/>
                </a:solidFill>
              </a:rPr>
              <a:t>of lament </a:t>
            </a:r>
            <a:endParaRPr lang="en-ZA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                   </a:t>
            </a:r>
            <a:r>
              <a:rPr lang="en-ZA" sz="3600" b="1" dirty="0" smtClean="0">
                <a:solidFill>
                  <a:srgbClr val="00B050"/>
                </a:solidFill>
              </a:rPr>
              <a:t>with hope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                                      </a:t>
            </a:r>
            <a:r>
              <a:rPr lang="en-US" sz="3600" dirty="0" smtClean="0">
                <a:solidFill>
                  <a:schemeClr val="tx1"/>
                </a:solidFill>
              </a:rPr>
              <a:t>(Katongole)</a:t>
            </a:r>
            <a:endParaRPr lang="en-ZA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46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300</TotalTime>
  <Words>638</Words>
  <Application>Microsoft Office PowerPoint</Application>
  <PresentationFormat>Widescreen</PresentationFormat>
  <Paragraphs>179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 Unicode MS</vt:lpstr>
      <vt:lpstr>Arial</vt:lpstr>
      <vt:lpstr>Bahnschrift SemiLight Condensed</vt:lpstr>
      <vt:lpstr>Trebuchet MS</vt:lpstr>
      <vt:lpstr>Wingdings 3</vt:lpstr>
      <vt:lpstr>Facet</vt:lpstr>
      <vt:lpstr>              Are minor chords off-key?   The key role of lament    in the life of    a healthy church  </vt:lpstr>
      <vt:lpstr>                 Lament is . . .</vt:lpstr>
      <vt:lpstr>           Essence of lament:                           an act of faith</vt:lpstr>
      <vt:lpstr>            Elements of biblical lament </vt:lpstr>
      <vt:lpstr>           History of lament in the Church  </vt:lpstr>
      <vt:lpstr>PowerPoint Presentation</vt:lpstr>
      <vt:lpstr>            Contemporary churches             provide few opportunities for </vt:lpstr>
      <vt:lpstr>          The result?  </vt:lpstr>
      <vt:lpstr>                          lament + hope</vt:lpstr>
      <vt:lpstr>          The church becomes                           like the world</vt:lpstr>
      <vt:lpstr>            How can the Church recover                     her reason for being?</vt:lpstr>
      <vt:lpstr>           Current Church practices which                       exclude lament: </vt:lpstr>
      <vt:lpstr>             Not avoiding difficult passages                       e.g. Rah preaching 6x in Lam.</vt:lpstr>
      <vt:lpstr>                 Lack of lament in                contemporary worship songs</vt:lpstr>
      <vt:lpstr>            Pain is too uncomfortable                          to provide a pause,  </vt:lpstr>
      <vt:lpstr>                 “Worship leaders             have only begun to walk around  </vt:lpstr>
      <vt:lpstr>                  Consequences of                             the lack of lament </vt:lpstr>
      <vt:lpstr>                BUT lament facilitates                         1) spiritual authenticity </vt:lpstr>
      <vt:lpstr>                 Wolterstorff (ctd.)</vt:lpstr>
      <vt:lpstr>      2) Lament facilitates compassion</vt:lpstr>
      <vt:lpstr>            Restoring lament                   to the Church </vt:lpstr>
      <vt:lpstr>             5 practical steps:</vt:lpstr>
      <vt:lpstr>               5 practical steps:</vt:lpstr>
      <vt:lpstr>                5 practical steps:</vt:lpstr>
      <vt:lpstr>           Lament is costly, and crucial -</vt:lpstr>
      <vt:lpstr>               Are minor chords off-key?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minor chords off-key?      The key role of lament</dc:title>
  <dc:creator>User</dc:creator>
  <cp:lastModifiedBy>User</cp:lastModifiedBy>
  <cp:revision>45</cp:revision>
  <dcterms:created xsi:type="dcterms:W3CDTF">2019-07-12T07:49:05Z</dcterms:created>
  <dcterms:modified xsi:type="dcterms:W3CDTF">2019-08-07T04:15:01Z</dcterms:modified>
</cp:coreProperties>
</file>